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64" r:id="rId3"/>
    <p:sldId id="263" r:id="rId4"/>
    <p:sldId id="257" r:id="rId5"/>
    <p:sldId id="258" r:id="rId6"/>
    <p:sldId id="259" r:id="rId7"/>
    <p:sldId id="260" r:id="rId8"/>
    <p:sldId id="262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76" autoAdjust="0"/>
    <p:restoredTop sz="94660"/>
  </p:normalViewPr>
  <p:slideViewPr>
    <p:cSldViewPr snapToGrid="0">
      <p:cViewPr varScale="1">
        <p:scale>
          <a:sx n="93" d="100"/>
          <a:sy n="93" d="100"/>
        </p:scale>
        <p:origin x="6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7641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50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4421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2367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4949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61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3135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2210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4687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7565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6515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9D8BC-915F-45C4-A82B-372D7C28552C}" type="datetimeFigureOut">
              <a:rPr lang="zh-TW" altLang="en-US" smtClean="0"/>
              <a:t>2019/10/9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2A2DE-CBB0-48AD-904D-DBFF8800E49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974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ydfpier2@gmail.com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227660" y="2907582"/>
            <a:ext cx="2787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>
                <a:latin typeface="Taipei Sans TC Beta" pitchFamily="2" charset="-120"/>
                <a:ea typeface="Taipei Sans TC Beta" pitchFamily="2" charset="-120"/>
              </a:rPr>
              <a:t>2020</a:t>
            </a:r>
            <a:r>
              <a:rPr lang="zh-TW" altLang="en-US" sz="2800" dirty="0" smtClean="0">
                <a:latin typeface="Taipei Sans TC Beta" pitchFamily="2" charset="-120"/>
                <a:ea typeface="Taipei Sans TC Beta" pitchFamily="2" charset="-120"/>
              </a:rPr>
              <a:t>青春</a:t>
            </a:r>
            <a:r>
              <a:rPr lang="zh-TW" altLang="en-US" sz="2800" dirty="0">
                <a:latin typeface="Taipei Sans TC Beta" pitchFamily="2" charset="-120"/>
                <a:ea typeface="Taipei Sans TC Beta" pitchFamily="2" charset="-120"/>
              </a:rPr>
              <a:t>設計節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266131" y="3346163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latin typeface="Taipei Sans TC Beta" pitchFamily="2" charset="-120"/>
                <a:ea typeface="Taipei Sans TC Beta" pitchFamily="2" charset="-120"/>
              </a:rPr>
              <a:t>第一次籌備會議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9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04625" y="2015972"/>
            <a:ext cx="5334749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展期：</a:t>
            </a:r>
            <a:endParaRPr lang="en-US" altLang="zh-TW" sz="20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)-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algn="ctr"/>
            <a:endParaRPr lang="en-US" altLang="zh-TW" dirty="0">
              <a:latin typeface="王漢宗中明體繁" panose="02020300000000000000" pitchFamily="18" charset="-120"/>
              <a:ea typeface="王漢宗中明體繁" panose="02020300000000000000" pitchFamily="18" charset="-120"/>
            </a:endParaRPr>
          </a:p>
          <a:p>
            <a:pPr algn="ctr"/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進場：</a:t>
            </a:r>
            <a:endParaRPr lang="en-US" altLang="zh-TW" sz="20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)-4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dirty="0">
              <a:latin typeface="王漢宗中明體繁" panose="02020300000000000000" pitchFamily="18" charset="-120"/>
              <a:ea typeface="王漢宗中明體繁" panose="02020300000000000000" pitchFamily="18" charset="-120"/>
            </a:endParaRPr>
          </a:p>
          <a:p>
            <a:pPr algn="ctr"/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退場：</a:t>
            </a:r>
            <a:endParaRPr lang="en-US" altLang="zh-TW" sz="20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)-5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algn="ctr"/>
            <a:endParaRPr lang="en-US" altLang="zh-TW" dirty="0">
              <a:latin typeface="王漢宗特明體繁" panose="02020300000000000000" pitchFamily="18" charset="-120"/>
              <a:ea typeface="王漢宗特明體繁" panose="02020300000000000000" pitchFamily="18" charset="-120"/>
            </a:endParaRPr>
          </a:p>
          <a:p>
            <a:pPr algn="ctr"/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展場：</a:t>
            </a:r>
            <a:endParaRPr lang="en-US" altLang="zh-TW" sz="20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大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勇區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-P2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倉庫、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P3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倉庫、自行車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蓬萊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-B4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倉庫、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B3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倉庫、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B6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青春設計節競賽館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-P3-1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倉庫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9"/>
          <a:stretch/>
        </p:blipFill>
        <p:spPr>
          <a:xfrm>
            <a:off x="0" y="1785932"/>
            <a:ext cx="9144000" cy="507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3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78" y="3335444"/>
            <a:ext cx="8917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 smtClean="0">
                <a:latin typeface="Taipei Sans TC Beta" pitchFamily="2" charset="-120"/>
                <a:ea typeface="Taipei Sans TC Beta" pitchFamily="2" charset="-120"/>
              </a:rPr>
              <a:t>影</a:t>
            </a:r>
            <a:r>
              <a:rPr lang="zh-TW" altLang="en-US" sz="1600" b="1" dirty="0" smtClean="0">
                <a:latin typeface="Taipei Sans TC Beta" pitchFamily="2" charset="-120"/>
                <a:ea typeface="Taipei Sans TC Beta" pitchFamily="2" charset="-120"/>
              </a:rPr>
              <a:t>音媒體</a:t>
            </a:r>
            <a:r>
              <a:rPr lang="zh-TW" altLang="en-US" sz="1600" b="1" dirty="0" smtClean="0">
                <a:latin typeface="Taipei Sans TC Beta" pitchFamily="2" charset="-120"/>
                <a:ea typeface="Taipei Sans TC Beta" pitchFamily="2" charset="-120"/>
              </a:rPr>
              <a:t>創作、互動</a:t>
            </a:r>
            <a:r>
              <a:rPr lang="zh-TW" altLang="en-US" sz="1600" b="1" dirty="0">
                <a:latin typeface="Taipei Sans TC Beta" pitchFamily="2" charset="-120"/>
                <a:ea typeface="Taipei Sans TC Beta" pitchFamily="2" charset="-120"/>
              </a:rPr>
              <a:t>科技與遊戲</a:t>
            </a:r>
            <a:r>
              <a:rPr lang="zh-TW" altLang="en-US" sz="1600" b="1" dirty="0" smtClean="0">
                <a:latin typeface="Taipei Sans TC Beta" pitchFamily="2" charset="-120"/>
                <a:ea typeface="Taipei Sans TC Beta" pitchFamily="2" charset="-120"/>
              </a:rPr>
              <a:t>設計、</a:t>
            </a:r>
            <a:r>
              <a:rPr lang="zh-TW" altLang="en-US" sz="1600" b="1" dirty="0">
                <a:latin typeface="Taipei Sans TC Beta" pitchFamily="2" charset="-120"/>
                <a:ea typeface="Taipei Sans TC Beta" pitchFamily="2" charset="-120"/>
              </a:rPr>
              <a:t>視覺傳達</a:t>
            </a:r>
            <a:r>
              <a:rPr lang="zh-TW" altLang="en-US" sz="1600" b="1" dirty="0" smtClean="0">
                <a:latin typeface="Taipei Sans TC Beta" pitchFamily="2" charset="-120"/>
                <a:ea typeface="Taipei Sans TC Beta" pitchFamily="2" charset="-120"/>
              </a:rPr>
              <a:t>設計、</a:t>
            </a:r>
            <a:r>
              <a:rPr lang="zh-TW" altLang="en-US" sz="1600" b="1" dirty="0">
                <a:latin typeface="Taipei Sans TC Beta" pitchFamily="2" charset="-120"/>
                <a:ea typeface="Taipei Sans TC Beta" pitchFamily="2" charset="-120"/>
              </a:rPr>
              <a:t>立體造型暨產品</a:t>
            </a:r>
            <a:r>
              <a:rPr lang="zh-TW" altLang="en-US" sz="1600" b="1" dirty="0" smtClean="0">
                <a:latin typeface="Taipei Sans TC Beta" pitchFamily="2" charset="-120"/>
                <a:ea typeface="Taipei Sans TC Beta" pitchFamily="2" charset="-120"/>
              </a:rPr>
              <a:t>設計、</a:t>
            </a:r>
            <a:r>
              <a:rPr lang="zh-TW" altLang="en-US" sz="1600" b="1" dirty="0">
                <a:latin typeface="Taipei Sans TC Beta" pitchFamily="2" charset="-120"/>
                <a:ea typeface="Taipei Sans TC Beta" pitchFamily="2" charset="-120"/>
              </a:rPr>
              <a:t>空間</a:t>
            </a:r>
            <a:r>
              <a:rPr lang="zh-TW" altLang="en-US" sz="1600" b="1" dirty="0" smtClean="0">
                <a:latin typeface="Taipei Sans TC Beta" pitchFamily="2" charset="-120"/>
                <a:ea typeface="Taipei Sans TC Beta" pitchFamily="2" charset="-120"/>
              </a:rPr>
              <a:t>設計、流行時尚設計及</a:t>
            </a:r>
            <a:r>
              <a:rPr lang="zh-TW" altLang="en-US" sz="1600" b="1" dirty="0">
                <a:latin typeface="Taipei Sans TC Beta" pitchFamily="2" charset="-120"/>
                <a:ea typeface="Taipei Sans TC Beta" pitchFamily="2" charset="-120"/>
              </a:rPr>
              <a:t>跨</a:t>
            </a:r>
            <a:r>
              <a:rPr lang="zh-TW" altLang="en-US" sz="1600" b="1" dirty="0" smtClean="0">
                <a:latin typeface="Taipei Sans TC Beta" pitchFamily="2" charset="-120"/>
                <a:ea typeface="Taipei Sans TC Beta" pitchFamily="2" charset="-120"/>
              </a:rPr>
              <a:t>領域相關設計作品</a:t>
            </a:r>
            <a:r>
              <a:rPr lang="zh-TW" altLang="en-US" sz="1600" b="1" dirty="0" smtClean="0">
                <a:solidFill>
                  <a:srgbClr val="000000"/>
                </a:solidFill>
                <a:latin typeface="Taipei Sans TC Beta" pitchFamily="2" charset="-120"/>
                <a:ea typeface="Taipei Sans TC Beta" pitchFamily="2" charset="-120"/>
              </a:rPr>
              <a:t>皆可展出。</a:t>
            </a:r>
            <a:endParaRPr lang="en-US" altLang="zh-TW" sz="2000" b="1" dirty="0">
              <a:latin typeface="Taipei Sans TC Beta" pitchFamily="2" charset="-120"/>
              <a:ea typeface="Taipei Sans TC Beta" pitchFamily="2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03255" y="2355576"/>
            <a:ext cx="18726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 smtClean="0">
                <a:latin typeface="Taipei Sans TC Beta" pitchFamily="2" charset="-120"/>
                <a:ea typeface="Taipei Sans TC Beta" pitchFamily="2" charset="-120"/>
              </a:rPr>
              <a:t>參</a:t>
            </a:r>
            <a:r>
              <a:rPr lang="zh-TW" altLang="en-US" sz="1600" dirty="0">
                <a:latin typeface="Taipei Sans TC Beta" pitchFamily="2" charset="-120"/>
                <a:ea typeface="Taipei Sans TC Beta" pitchFamily="2" charset="-120"/>
              </a:rPr>
              <a:t>展</a:t>
            </a:r>
            <a:r>
              <a:rPr lang="zh-TW" altLang="en-US" sz="1600" dirty="0" smtClean="0">
                <a:latin typeface="Taipei Sans TC Beta" pitchFamily="2" charset="-120"/>
                <a:ea typeface="Taipei Sans TC Beta" pitchFamily="2" charset="-120"/>
              </a:rPr>
              <a:t>展出</a:t>
            </a:r>
            <a:r>
              <a:rPr lang="zh-TW" altLang="en-US" sz="1600" dirty="0">
                <a:latin typeface="Taipei Sans TC Beta" pitchFamily="2" charset="-120"/>
                <a:ea typeface="Taipei Sans TC Beta" pitchFamily="2" charset="-120"/>
              </a:rPr>
              <a:t>內容規劃 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37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5378" y="3655627"/>
            <a:ext cx="1289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b="1" dirty="0" smtClean="0">
                <a:solidFill>
                  <a:srgbClr val="FF0000"/>
                </a:solidFill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10/30</a:t>
            </a:r>
            <a:r>
              <a:rPr lang="zh-TW" altLang="en-US" sz="1400" b="1" dirty="0" smtClean="0">
                <a:solidFill>
                  <a:srgbClr val="FF0000"/>
                </a:solidFill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公告</a:t>
            </a:r>
            <a:r>
              <a:rPr lang="zh-TW" altLang="en-US" sz="1400" b="1" dirty="0">
                <a:solidFill>
                  <a:srgbClr val="FF0000"/>
                </a:solidFill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辦法</a:t>
            </a:r>
            <a:endParaRPr lang="en-US" altLang="zh-TW" sz="1400" b="1" dirty="0">
              <a:solidFill>
                <a:srgbClr val="FF0000"/>
              </a:solidFill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  <a:p>
            <a:pPr algn="ctr"/>
            <a:r>
              <a:rPr lang="zh-TW" altLang="en-US" sz="1400" dirty="0">
                <a:solidFill>
                  <a:srgbClr val="FF0000"/>
                </a:solidFill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以系所為單位</a:t>
            </a:r>
          </a:p>
        </p:txBody>
      </p:sp>
      <p:sp>
        <p:nvSpPr>
          <p:cNvPr id="6" name="矩形 5"/>
          <p:cNvSpPr/>
          <p:nvPr/>
        </p:nvSpPr>
        <p:spPr>
          <a:xfrm>
            <a:off x="1361330" y="3655627"/>
            <a:ext cx="20644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400" dirty="0" smtClean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11/12 </a:t>
            </a:r>
            <a:r>
              <a:rPr lang="en-US" altLang="zh-TW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 </a:t>
            </a:r>
            <a:r>
              <a:rPr lang="en-US" altLang="zh-TW" sz="1400" dirty="0" smtClean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1000 </a:t>
            </a:r>
            <a:endParaRPr lang="en-US" altLang="zh-TW" sz="1400" dirty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  <a:p>
            <a:pPr algn="ctr"/>
            <a:r>
              <a:rPr lang="en-US" altLang="zh-TW" sz="1400" dirty="0" smtClean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12/03 </a:t>
            </a:r>
            <a:r>
              <a:rPr lang="en-US" altLang="zh-TW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 1700</a:t>
            </a:r>
            <a:endParaRPr lang="zh-TW" altLang="en-US" sz="1400" dirty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  <a:p>
            <a:pPr algn="ctr"/>
            <a:r>
              <a:rPr lang="zh-TW" altLang="en-US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●列印線上報名表</a:t>
            </a:r>
          </a:p>
          <a:p>
            <a:pPr algn="ctr"/>
            <a:r>
              <a:rPr lang="en-US" altLang="zh-TW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(</a:t>
            </a:r>
            <a:r>
              <a:rPr lang="zh-TW" altLang="en-US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系主任</a:t>
            </a:r>
            <a:r>
              <a:rPr lang="zh-TW" altLang="en-US" sz="1400" dirty="0" smtClean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簽章、系所</a:t>
            </a:r>
            <a:r>
              <a:rPr lang="zh-TW" altLang="en-US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印章</a:t>
            </a:r>
            <a:r>
              <a:rPr lang="en-US" altLang="zh-TW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)</a:t>
            </a:r>
            <a:endParaRPr lang="zh-TW" altLang="en-US" sz="1400" dirty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83926" y="2766922"/>
            <a:ext cx="12708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第二</a:t>
            </a:r>
            <a:r>
              <a:rPr lang="zh-TW" altLang="en-US" b="1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次</a:t>
            </a:r>
            <a:endParaRPr lang="en-US" altLang="zh-TW" b="1" dirty="0" smtClean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pPr algn="ctr"/>
            <a:r>
              <a:rPr lang="zh-TW" altLang="en-US" b="1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籌備會</a:t>
            </a:r>
            <a:endParaRPr lang="zh-TW" altLang="en-US" b="1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29392" y="3655627"/>
            <a:ext cx="14712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●確認場地</a:t>
            </a:r>
            <a:r>
              <a:rPr lang="zh-TW" altLang="en-US" sz="1400" dirty="0" smtClean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坪數</a:t>
            </a:r>
            <a:endParaRPr lang="en-US" altLang="zh-TW" sz="1400" dirty="0" smtClean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  <a:p>
            <a:r>
              <a:rPr lang="zh-TW" altLang="en-US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●展場位置確定</a:t>
            </a:r>
          </a:p>
          <a:p>
            <a:r>
              <a:rPr lang="zh-TW" altLang="en-US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●異動協調</a:t>
            </a:r>
          </a:p>
          <a:p>
            <a:r>
              <a:rPr lang="zh-TW" altLang="en-US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●競賽辦法</a:t>
            </a:r>
          </a:p>
        </p:txBody>
      </p:sp>
      <p:sp>
        <p:nvSpPr>
          <p:cNvPr id="9" name="矩形 8"/>
          <p:cNvSpPr/>
          <p:nvPr/>
        </p:nvSpPr>
        <p:spPr>
          <a:xfrm>
            <a:off x="1694790" y="2902291"/>
            <a:ext cx="1357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繳交報名表</a:t>
            </a:r>
            <a:endParaRPr lang="zh-TW" altLang="en-US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5948" y="290229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官網公告</a:t>
            </a:r>
            <a:endParaRPr lang="zh-TW" altLang="en-US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254553" y="290229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繳交場地費</a:t>
            </a:r>
          </a:p>
        </p:txBody>
      </p:sp>
      <p:sp>
        <p:nvSpPr>
          <p:cNvPr id="12" name="矩形 11"/>
          <p:cNvSpPr/>
          <p:nvPr/>
        </p:nvSpPr>
        <p:spPr>
          <a:xfrm>
            <a:off x="5068376" y="3655627"/>
            <a:ext cx="24351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 smtClean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●免收場地費</a:t>
            </a:r>
            <a:endParaRPr lang="en-US" altLang="zh-TW" sz="1400" dirty="0" smtClean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  <a:p>
            <a:r>
              <a:rPr lang="zh-TW" altLang="en-US" sz="1400" dirty="0" smtClean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</a:t>
            </a:r>
            <a:r>
              <a:rPr lang="zh-TW" altLang="en-US" sz="1400" dirty="0" smtClean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保證金</a:t>
            </a:r>
            <a:r>
              <a:rPr lang="en-US" altLang="zh-TW" sz="1400" dirty="0" smtClean="0">
                <a:solidFill>
                  <a:srgbClr val="FF0000"/>
                </a:solidFill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30,000</a:t>
            </a:r>
            <a:r>
              <a:rPr lang="en-US" altLang="zh-TW" sz="1400" dirty="0">
                <a:solidFill>
                  <a:srgbClr val="FF0000"/>
                </a:solidFill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 </a:t>
            </a:r>
            <a:r>
              <a:rPr lang="en-US" altLang="zh-TW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/>
            </a:r>
            <a:br>
              <a:rPr lang="en-US" altLang="zh-TW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</a:br>
            <a:r>
              <a:rPr lang="zh-TW" altLang="en-US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（退場無誤後歸還保證金</a:t>
            </a:r>
            <a:r>
              <a:rPr lang="zh-TW" altLang="en-US" sz="1400" dirty="0" smtClean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）</a:t>
            </a:r>
            <a:endParaRPr lang="zh-TW" altLang="en-US" sz="1400" dirty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55034" y="2902291"/>
            <a:ext cx="1146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三籌場勘</a:t>
            </a:r>
          </a:p>
        </p:txBody>
      </p:sp>
      <p:sp>
        <p:nvSpPr>
          <p:cNvPr id="14" name="矩形 13"/>
          <p:cNvSpPr/>
          <p:nvPr/>
        </p:nvSpPr>
        <p:spPr>
          <a:xfrm>
            <a:off x="7355034" y="3655627"/>
            <a:ext cx="16072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●進退場動線</a:t>
            </a:r>
            <a:r>
              <a:rPr lang="zh-TW" altLang="en-US" sz="1400" dirty="0" smtClean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確認</a:t>
            </a:r>
            <a:endParaRPr lang="en-US" altLang="zh-TW" sz="1400" dirty="0" smtClean="0">
              <a:latin typeface="王漢宗細明體繁" panose="02020300000000000000" pitchFamily="18" charset="-120"/>
              <a:ea typeface="王漢宗細明體繁" panose="02020300000000000000" pitchFamily="18" charset="-120"/>
            </a:endParaRPr>
          </a:p>
          <a:p>
            <a:r>
              <a:rPr lang="zh-TW" altLang="en-US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●現場場勘</a:t>
            </a:r>
          </a:p>
          <a:p>
            <a:r>
              <a:rPr lang="zh-TW" altLang="en-US" sz="1400" dirty="0">
                <a:latin typeface="王漢宗細明體繁" panose="02020300000000000000" pitchFamily="18" charset="-120"/>
                <a:ea typeface="王漢宗細明體繁" panose="02020300000000000000" pitchFamily="18" charset="-120"/>
              </a:rPr>
              <a:t>●施作細節確認</a:t>
            </a:r>
          </a:p>
        </p:txBody>
      </p:sp>
      <p:sp>
        <p:nvSpPr>
          <p:cNvPr id="15" name="矩形 14"/>
          <p:cNvSpPr/>
          <p:nvPr/>
        </p:nvSpPr>
        <p:spPr>
          <a:xfrm>
            <a:off x="3960294" y="1892502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參展流程說明</a:t>
            </a:r>
          </a:p>
        </p:txBody>
      </p:sp>
      <p:sp>
        <p:nvSpPr>
          <p:cNvPr id="2" name="箭號: 向右 1">
            <a:extLst>
              <a:ext uri="{FF2B5EF4-FFF2-40B4-BE49-F238E27FC236}">
                <a16:creationId xmlns="" xmlns:a16="http://schemas.microsoft.com/office/drawing/2014/main" id="{937B8DEF-E246-4B08-AFB9-66E2DD581D56}"/>
              </a:ext>
            </a:extLst>
          </p:cNvPr>
          <p:cNvSpPr/>
          <p:nvPr/>
        </p:nvSpPr>
        <p:spPr>
          <a:xfrm>
            <a:off x="1302964" y="2950732"/>
            <a:ext cx="406459" cy="2032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箭號: 向右 15">
            <a:extLst>
              <a:ext uri="{FF2B5EF4-FFF2-40B4-BE49-F238E27FC236}">
                <a16:creationId xmlns="" xmlns:a16="http://schemas.microsoft.com/office/drawing/2014/main" id="{D2A6D3D2-5778-48A1-BEC3-41F1D0C7EADF}"/>
              </a:ext>
            </a:extLst>
          </p:cNvPr>
          <p:cNvSpPr/>
          <p:nvPr/>
        </p:nvSpPr>
        <p:spPr>
          <a:xfrm>
            <a:off x="3037651" y="2950732"/>
            <a:ext cx="406459" cy="2032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箭號: 向右 16">
            <a:extLst>
              <a:ext uri="{FF2B5EF4-FFF2-40B4-BE49-F238E27FC236}">
                <a16:creationId xmlns="" xmlns:a16="http://schemas.microsoft.com/office/drawing/2014/main" id="{2E6D24B5-6A02-4EE6-8DC5-ED6B7A531217}"/>
              </a:ext>
            </a:extLst>
          </p:cNvPr>
          <p:cNvSpPr/>
          <p:nvPr/>
        </p:nvSpPr>
        <p:spPr>
          <a:xfrm>
            <a:off x="4588870" y="2967678"/>
            <a:ext cx="479506" cy="2032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箭號: 向右 17">
            <a:extLst>
              <a:ext uri="{FF2B5EF4-FFF2-40B4-BE49-F238E27FC236}">
                <a16:creationId xmlns="" xmlns:a16="http://schemas.microsoft.com/office/drawing/2014/main" id="{695A3CE3-36B6-4F18-84D7-75DE06AA17DB}"/>
              </a:ext>
            </a:extLst>
          </p:cNvPr>
          <p:cNvSpPr/>
          <p:nvPr/>
        </p:nvSpPr>
        <p:spPr>
          <a:xfrm>
            <a:off x="6779558" y="2967678"/>
            <a:ext cx="406459" cy="2032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3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08305" y="2509410"/>
            <a:ext cx="70172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latin typeface="roboto-slab"/>
              </a:rPr>
              <a:t>報名資格</a:t>
            </a:r>
            <a:endParaRPr lang="en-US" altLang="zh-TW" sz="1600" b="1" dirty="0">
              <a:latin typeface="roboto-slab"/>
            </a:endParaRPr>
          </a:p>
          <a:p>
            <a:r>
              <a:rPr lang="zh-TW" altLang="en-US" sz="1400" dirty="0" smtClean="0"/>
              <a:t>一、</a:t>
            </a:r>
            <a:r>
              <a:rPr lang="zh-TW" altLang="en-US" sz="1400" dirty="0"/>
              <a:t>參展「</a:t>
            </a:r>
            <a:r>
              <a:rPr lang="en-US" altLang="zh-TW" sz="1400" dirty="0"/>
              <a:t>2020</a:t>
            </a:r>
            <a:r>
              <a:rPr lang="zh-TW" altLang="en-US" sz="1400" dirty="0"/>
              <a:t>青春設計節」之國內大專院校創意設計相關科系學生。</a:t>
            </a:r>
          </a:p>
          <a:p>
            <a:r>
              <a:rPr lang="zh-TW" altLang="en-US" sz="1400" dirty="0" smtClean="0"/>
              <a:t>二</a:t>
            </a:r>
            <a:r>
              <a:rPr lang="zh-TW" altLang="en-US" sz="1400" dirty="0"/>
              <a:t>、凡</a:t>
            </a:r>
            <a:r>
              <a:rPr lang="en-US" altLang="zh-TW" sz="1400" dirty="0"/>
              <a:t>1989</a:t>
            </a:r>
            <a:r>
              <a:rPr lang="zh-TW" altLang="en-US" sz="1400" dirty="0"/>
              <a:t>年</a:t>
            </a:r>
            <a:r>
              <a:rPr lang="en-US" altLang="zh-TW" sz="1400" dirty="0"/>
              <a:t>(</a:t>
            </a:r>
            <a:r>
              <a:rPr lang="zh-TW" altLang="en-US" sz="1400" dirty="0"/>
              <a:t>含</a:t>
            </a:r>
            <a:r>
              <a:rPr lang="en-US" altLang="zh-TW" sz="1400" dirty="0"/>
              <a:t>)</a:t>
            </a:r>
            <a:r>
              <a:rPr lang="zh-TW" altLang="en-US" sz="1400" dirty="0"/>
              <a:t>之後出生，國內對設計有興趣之學生及一般人士。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01918" y="3936491"/>
            <a:ext cx="414942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350" b="1" dirty="0"/>
              <a:t>● </a:t>
            </a:r>
            <a:r>
              <a:rPr lang="zh-TW" altLang="en-US" sz="1600" b="1" dirty="0">
                <a:latin typeface="roboto-slab"/>
              </a:rPr>
              <a:t>視覺傳達</a:t>
            </a:r>
            <a:r>
              <a:rPr lang="zh-TW" altLang="en-US" sz="1600" b="1" dirty="0">
                <a:latin typeface="roboto-slab"/>
              </a:rPr>
              <a:t>設計</a:t>
            </a:r>
            <a:r>
              <a:rPr lang="zh-TW" altLang="en-US" sz="1600" b="1" dirty="0" smtClean="0">
                <a:latin typeface="roboto-slab"/>
              </a:rPr>
              <a:t>類</a:t>
            </a:r>
            <a:endParaRPr lang="en-US" altLang="zh-TW" sz="1600" b="1" dirty="0">
              <a:latin typeface="roboto-slab"/>
            </a:endParaRPr>
          </a:p>
          <a:p>
            <a:r>
              <a:rPr lang="zh-TW" altLang="en-US" sz="1200" dirty="0" smtClean="0"/>
              <a:t>       含</a:t>
            </a:r>
            <a:r>
              <a:rPr lang="zh-TW" altLang="en-US" sz="1200" dirty="0"/>
              <a:t>包裝、企業識別體系、海報、攝影、插畫、廣告等。</a:t>
            </a:r>
            <a:endParaRPr lang="en-US" altLang="zh-TW" sz="1200" dirty="0"/>
          </a:p>
          <a:p>
            <a:endParaRPr lang="zh-TW" altLang="en-US" sz="900" b="1" dirty="0" smtClean="0">
              <a:latin typeface="roboto-slab"/>
            </a:endParaRPr>
          </a:p>
          <a:p>
            <a:r>
              <a:rPr lang="zh-TW" altLang="en-US" sz="1350" b="1" dirty="0" smtClean="0"/>
              <a:t>● </a:t>
            </a:r>
            <a:r>
              <a:rPr lang="zh-TW" altLang="en-US" sz="1600" b="1" dirty="0" smtClean="0">
                <a:latin typeface="roboto-slab"/>
              </a:rPr>
              <a:t>工業設計</a:t>
            </a:r>
            <a:r>
              <a:rPr lang="zh-TW" altLang="en-US" sz="1600" b="1" dirty="0" smtClean="0">
                <a:latin typeface="roboto-slab"/>
              </a:rPr>
              <a:t>類</a:t>
            </a:r>
            <a:endParaRPr lang="en-US" altLang="zh-TW" sz="1600" b="1" dirty="0">
              <a:latin typeface="roboto-slab"/>
            </a:endParaRPr>
          </a:p>
          <a:p>
            <a:r>
              <a:rPr lang="zh-TW" altLang="en-US" sz="1200" dirty="0" smtClean="0"/>
              <a:t>       含</a:t>
            </a:r>
            <a:r>
              <a:rPr lang="zh-TW" altLang="en-US" sz="1200" dirty="0"/>
              <a:t>生活家居用品、交通工具、設備儀器等可供量產之</a:t>
            </a:r>
            <a:r>
              <a:rPr lang="zh-TW" altLang="en-US" sz="1200" dirty="0" smtClean="0"/>
              <a:t>立</a:t>
            </a:r>
            <a:endParaRPr lang="en-US" altLang="zh-TW" sz="1200" dirty="0" smtClean="0"/>
          </a:p>
          <a:p>
            <a:r>
              <a:rPr lang="zh-TW" altLang="en-US" sz="1200" dirty="0" smtClean="0"/>
              <a:t>       體</a:t>
            </a:r>
            <a:r>
              <a:rPr lang="zh-TW" altLang="en-US" sz="1200" dirty="0"/>
              <a:t>產品設計作品。</a:t>
            </a:r>
            <a:endParaRPr lang="en-US" altLang="zh-TW" sz="1200" dirty="0" smtClean="0"/>
          </a:p>
          <a:p>
            <a:endParaRPr lang="zh-TW" altLang="en-US" sz="900" b="1" dirty="0" smtClean="0">
              <a:latin typeface="roboto-slab"/>
            </a:endParaRPr>
          </a:p>
          <a:p>
            <a:r>
              <a:rPr lang="zh-TW" altLang="en-US" sz="1350" b="1" dirty="0" smtClean="0"/>
              <a:t>● </a:t>
            </a:r>
            <a:r>
              <a:rPr lang="zh-TW" altLang="en-US" sz="1600" b="1" dirty="0" smtClean="0">
                <a:latin typeface="roboto-slab"/>
              </a:rPr>
              <a:t>時尚</a:t>
            </a:r>
            <a:r>
              <a:rPr lang="zh-TW" altLang="en-US" sz="1600" b="1" dirty="0">
                <a:latin typeface="roboto-slab"/>
              </a:rPr>
              <a:t>工藝設計</a:t>
            </a:r>
            <a:r>
              <a:rPr lang="zh-TW" altLang="en-US" sz="1600" b="1" dirty="0">
                <a:latin typeface="roboto-slab"/>
              </a:rPr>
              <a:t>類</a:t>
            </a:r>
            <a:endParaRPr lang="en-US" altLang="zh-TW" sz="1600" b="1" dirty="0">
              <a:latin typeface="roboto-slab"/>
            </a:endParaRPr>
          </a:p>
          <a:p>
            <a:r>
              <a:rPr lang="zh-TW" altLang="en-US" sz="1200" dirty="0" smtClean="0"/>
              <a:t>       含</a:t>
            </a:r>
            <a:r>
              <a:rPr lang="zh-TW" altLang="en-US" sz="1200" dirty="0"/>
              <a:t>服裝、飾品及配件、珠寶、金屬工藝、纖維編織</a:t>
            </a:r>
            <a:r>
              <a:rPr lang="zh-TW" altLang="en-US" sz="1200" dirty="0" smtClean="0"/>
              <a:t>工藝</a:t>
            </a:r>
            <a:endParaRPr lang="en-US" altLang="zh-TW" sz="1200" dirty="0" smtClean="0"/>
          </a:p>
          <a:p>
            <a:r>
              <a:rPr lang="zh-TW" altLang="en-US" sz="1200" dirty="0" smtClean="0"/>
              <a:t>       等。</a:t>
            </a:r>
            <a:endParaRPr lang="en-US" altLang="zh-TW" sz="1200" dirty="0"/>
          </a:p>
        </p:txBody>
      </p:sp>
      <p:sp>
        <p:nvSpPr>
          <p:cNvPr id="12" name="矩形 11"/>
          <p:cNvSpPr/>
          <p:nvPr/>
        </p:nvSpPr>
        <p:spPr>
          <a:xfrm>
            <a:off x="4818041" y="3936491"/>
            <a:ext cx="3928479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350" b="1" dirty="0" smtClean="0"/>
              <a:t>● </a:t>
            </a:r>
            <a:r>
              <a:rPr lang="zh-TW" altLang="en-US" sz="1600" b="1" dirty="0">
                <a:latin typeface="roboto-slab"/>
              </a:rPr>
              <a:t>互動科技與遊戲設計類</a:t>
            </a:r>
            <a:endParaRPr lang="en-US" altLang="zh-TW" sz="1600" b="1" dirty="0">
              <a:latin typeface="roboto-slab"/>
            </a:endParaRPr>
          </a:p>
          <a:p>
            <a:r>
              <a:rPr lang="zh-TW" altLang="en-US" sz="1200" dirty="0" smtClean="0"/>
              <a:t>      含</a:t>
            </a:r>
            <a:r>
              <a:rPr lang="zh-TW" altLang="en-US" sz="1200" dirty="0"/>
              <a:t>數位遊戲、桌遊、實體遊具、行動應用軟體設計</a:t>
            </a:r>
            <a:r>
              <a:rPr lang="zh-TW" altLang="en-US" sz="1200" dirty="0" smtClean="0"/>
              <a:t>、</a:t>
            </a:r>
            <a:endParaRPr lang="en-US" altLang="zh-TW" sz="1200" dirty="0" smtClean="0"/>
          </a:p>
          <a:p>
            <a:r>
              <a:rPr lang="zh-TW" altLang="en-US" sz="1200" dirty="0" smtClean="0"/>
              <a:t>      </a:t>
            </a:r>
            <a:r>
              <a:rPr lang="en-US" altLang="zh-TW" sz="1200" dirty="0" smtClean="0"/>
              <a:t>AR/VR</a:t>
            </a:r>
            <a:r>
              <a:rPr lang="zh-TW" altLang="en-US" sz="1200" dirty="0"/>
              <a:t>互動科技、</a:t>
            </a:r>
            <a:r>
              <a:rPr lang="zh-TW" altLang="en-US" sz="1200" dirty="0" smtClean="0"/>
              <a:t>互聯</a:t>
            </a:r>
            <a:r>
              <a:rPr lang="zh-TW" altLang="en-US" sz="1200" dirty="0"/>
              <a:t>網應用、互動科技藝術</a:t>
            </a:r>
            <a:r>
              <a:rPr lang="zh-TW" altLang="en-US" sz="1200" dirty="0" smtClean="0"/>
              <a:t>等。</a:t>
            </a:r>
            <a:endParaRPr lang="en-US" altLang="zh-TW" sz="1200" b="1" dirty="0" smtClean="0">
              <a:latin typeface="roboto-slab"/>
            </a:endParaRPr>
          </a:p>
          <a:p>
            <a:endParaRPr lang="zh-TW" altLang="en-US" sz="900" b="1" dirty="0" smtClean="0">
              <a:latin typeface="roboto-slab"/>
            </a:endParaRPr>
          </a:p>
          <a:p>
            <a:r>
              <a:rPr lang="zh-TW" altLang="en-US" sz="1350" b="1" dirty="0" smtClean="0"/>
              <a:t>● </a:t>
            </a:r>
            <a:r>
              <a:rPr lang="zh-TW" altLang="en-US" sz="1600" b="1" dirty="0" smtClean="0">
                <a:latin typeface="roboto-slab"/>
              </a:rPr>
              <a:t>建築</a:t>
            </a:r>
            <a:r>
              <a:rPr lang="zh-TW" altLang="en-US" sz="1600" b="1" dirty="0">
                <a:latin typeface="roboto-slab"/>
              </a:rPr>
              <a:t>與空間設計類</a:t>
            </a:r>
            <a:endParaRPr lang="en-US" altLang="zh-TW" sz="1600" b="1" dirty="0">
              <a:latin typeface="roboto-slab"/>
            </a:endParaRPr>
          </a:p>
          <a:p>
            <a:r>
              <a:rPr lang="zh-TW" altLang="en-US" sz="1200" dirty="0"/>
              <a:t> </a:t>
            </a:r>
            <a:r>
              <a:rPr lang="zh-TW" altLang="en-US" sz="1200" dirty="0" smtClean="0"/>
              <a:t>     含</a:t>
            </a:r>
            <a:r>
              <a:rPr lang="zh-TW" altLang="en-US" sz="1200" dirty="0"/>
              <a:t>建築設計、室內設計、景觀建築設計、都市計畫</a:t>
            </a:r>
            <a:r>
              <a:rPr lang="zh-TW" altLang="en-US" sz="1200" dirty="0" smtClean="0"/>
              <a:t>、</a:t>
            </a:r>
            <a:endParaRPr lang="en-US" altLang="zh-TW" sz="1200" dirty="0" smtClean="0"/>
          </a:p>
          <a:p>
            <a:r>
              <a:rPr lang="zh-TW" altLang="en-US" sz="1200" dirty="0" smtClean="0"/>
              <a:t>      公共</a:t>
            </a:r>
            <a:r>
              <a:rPr lang="zh-TW" altLang="en-US" sz="1200" dirty="0"/>
              <a:t>空間規劃</a:t>
            </a:r>
            <a:r>
              <a:rPr lang="zh-TW" altLang="en-US" sz="1200" dirty="0" smtClean="0"/>
              <a:t>等。</a:t>
            </a:r>
            <a:endParaRPr lang="en-US" altLang="zh-TW" sz="1200" b="1" dirty="0">
              <a:latin typeface="roboto-slab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15291" y="182152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競賽說明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01918" y="3530676"/>
            <a:ext cx="70172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 smtClean="0">
                <a:latin typeface="roboto-slab"/>
              </a:rPr>
              <a:t>競賽類</a:t>
            </a:r>
            <a:r>
              <a:rPr lang="zh-TW" altLang="en-US" sz="1600" b="1" dirty="0">
                <a:latin typeface="roboto-slab"/>
              </a:rPr>
              <a:t>別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54924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98138" y="4937554"/>
            <a:ext cx="8371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bubblegumsans"/>
              </a:rPr>
              <a:t>100,000 </a:t>
            </a:r>
            <a:endParaRPr lang="zh-TW" altLang="en-US" sz="1400" dirty="0"/>
          </a:p>
        </p:txBody>
      </p:sp>
      <p:sp>
        <p:nvSpPr>
          <p:cNvPr id="3" name="文字方塊 2"/>
          <p:cNvSpPr txBox="1"/>
          <p:nvPr/>
        </p:nvSpPr>
        <p:spPr>
          <a:xfrm>
            <a:off x="3498498" y="4503066"/>
            <a:ext cx="364202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1400" dirty="0"/>
              <a:t>金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4246082" y="4503066"/>
            <a:ext cx="364202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1400" dirty="0"/>
              <a:t>銀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966248" y="4503066"/>
            <a:ext cx="364202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1400" dirty="0"/>
              <a:t>銅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5686417" y="4503066"/>
            <a:ext cx="54373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TW" altLang="en-US" sz="1400" dirty="0"/>
              <a:t>優勝</a:t>
            </a:r>
          </a:p>
        </p:txBody>
      </p:sp>
      <p:sp>
        <p:nvSpPr>
          <p:cNvPr id="9" name="矩形 8"/>
          <p:cNvSpPr/>
          <p:nvPr/>
        </p:nvSpPr>
        <p:spPr>
          <a:xfrm>
            <a:off x="4105803" y="4937554"/>
            <a:ext cx="6511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bubblegumsans"/>
              </a:rPr>
              <a:t>50,000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4850878" y="4937554"/>
            <a:ext cx="6511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bubblegumsans"/>
              </a:rPr>
              <a:t>30,000</a:t>
            </a:r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5651195" y="4937554"/>
            <a:ext cx="6511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bubblegumsans"/>
              </a:rPr>
              <a:t>20,000</a:t>
            </a:r>
            <a:endParaRPr lang="zh-TW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3516017" y="3902160"/>
            <a:ext cx="24411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1600" b="1" spc="-41" dirty="0">
                <a:ea typeface="微軟正黑體" panose="020B0604030504040204" pitchFamily="34" charset="-120"/>
                <a:cs typeface="微軟正黑體" panose="020B0604030504040204" pitchFamily="34" charset="-120"/>
              </a:rPr>
              <a:t>青春設計節-</a:t>
            </a:r>
            <a:r>
              <a:rPr lang="zh-TW" altLang="zh-TW" sz="1600" b="1" spc="-41" dirty="0">
                <a:solidFill>
                  <a:srgbClr val="FF0000"/>
                </a:solidFill>
                <a:ea typeface="微軟正黑體" panose="020B0604030504040204" pitchFamily="34" charset="-120"/>
                <a:cs typeface="微軟正黑體" panose="020B0604030504040204" pitchFamily="34" charset="-120"/>
              </a:rPr>
              <a:t>創意設計</a:t>
            </a:r>
            <a:r>
              <a:rPr lang="zh-TW" altLang="zh-TW" sz="1600" b="1" spc="-41" dirty="0">
                <a:ea typeface="微軟正黑體" panose="020B0604030504040204" pitchFamily="34" charset="-120"/>
                <a:cs typeface="微軟正黑體" panose="020B0604030504040204" pitchFamily="34" charset="-120"/>
              </a:rPr>
              <a:t>競賽</a:t>
            </a:r>
            <a:endParaRPr lang="zh-TW" altLang="en-US" sz="1600" dirty="0"/>
          </a:p>
        </p:txBody>
      </p:sp>
      <p:sp>
        <p:nvSpPr>
          <p:cNvPr id="28" name="矩形 27"/>
          <p:cNvSpPr/>
          <p:nvPr/>
        </p:nvSpPr>
        <p:spPr>
          <a:xfrm>
            <a:off x="4133418" y="201581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競賽說明</a:t>
            </a:r>
          </a:p>
        </p:txBody>
      </p:sp>
      <p:sp>
        <p:nvSpPr>
          <p:cNvPr id="29" name="矩形 28"/>
          <p:cNvSpPr/>
          <p:nvPr/>
        </p:nvSpPr>
        <p:spPr>
          <a:xfrm>
            <a:off x="3030342" y="2616724"/>
            <a:ext cx="34124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600" dirty="0" smtClean="0">
                <a:latin typeface="roboto-slab"/>
              </a:rPr>
              <a:t>以</a:t>
            </a:r>
            <a:r>
              <a:rPr lang="zh-TW" altLang="en-US" sz="1600" dirty="0">
                <a:solidFill>
                  <a:srgbClr val="FF0000"/>
                </a:solidFill>
                <a:latin typeface="roboto-slab"/>
              </a:rPr>
              <a:t>個人或團隊</a:t>
            </a:r>
            <a:r>
              <a:rPr lang="zh-TW" altLang="en-US" sz="1600" dirty="0" smtClean="0">
                <a:latin typeface="roboto-slab"/>
              </a:rPr>
              <a:t>為</a:t>
            </a:r>
            <a:r>
              <a:rPr lang="zh-TW" altLang="en-US" sz="1600" dirty="0">
                <a:latin typeface="roboto-slab"/>
              </a:rPr>
              <a:t>單位個別線上報名</a:t>
            </a:r>
          </a:p>
          <a:p>
            <a:pPr algn="ctr"/>
            <a:r>
              <a:rPr lang="zh-TW" altLang="en-US" sz="1600" dirty="0">
                <a:latin typeface="roboto-slab"/>
              </a:rPr>
              <a:t>上傳資料及圖片</a:t>
            </a:r>
          </a:p>
        </p:txBody>
      </p:sp>
      <p:pic>
        <p:nvPicPr>
          <p:cNvPr id="30" name="圖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478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77856150" y="1018781"/>
            <a:ext cx="4337726" cy="2839239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拋出想法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翻轉傳統製作流程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專案團隊輔導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打造屬於你的行銷策略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踏入市場的第一步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從青春開始，集眾人之力</a:t>
            </a:r>
            <a:endParaRPr lang="zh-TW" altLang="zh-TW" sz="1350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60768" y="2184484"/>
            <a:ext cx="2311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b="1" dirty="0">
                <a:latin typeface="Taipei Sans TC Beta Light" pitchFamily="2" charset="-120"/>
                <a:ea typeface="Taipei Sans TC Beta Light" pitchFamily="2" charset="-120"/>
              </a:rPr>
              <a:t>青春設計節官網</a:t>
            </a:r>
          </a:p>
          <a:p>
            <a:pPr algn="ctr"/>
            <a:r>
              <a:rPr lang="en-US" altLang="zh-TW" sz="1600" dirty="0">
                <a:latin typeface="Taipei Sans TC Beta Light" pitchFamily="2" charset="-120"/>
                <a:ea typeface="Taipei Sans TC Beta Light" pitchFamily="2" charset="-120"/>
              </a:rPr>
              <a:t>http://www.ydf.org.tw/</a:t>
            </a:r>
          </a:p>
        </p:txBody>
      </p:sp>
      <p:sp>
        <p:nvSpPr>
          <p:cNvPr id="12" name="矩形 11"/>
          <p:cNvSpPr/>
          <p:nvPr/>
        </p:nvSpPr>
        <p:spPr>
          <a:xfrm>
            <a:off x="3152154" y="3588391"/>
            <a:ext cx="26465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1600" dirty="0">
                <a:latin typeface="Taipei Sans TC Beta Light" pitchFamily="2" charset="-120"/>
                <a:ea typeface="Taipei Sans TC Beta Light" pitchFamily="2" charset="-120"/>
              </a:rPr>
              <a:t>高雄市政府文化局 </a:t>
            </a:r>
            <a:r>
              <a:rPr lang="en-US" altLang="zh-TW" sz="1600" dirty="0">
                <a:latin typeface="Taipei Sans TC Beta Light" pitchFamily="2" charset="-120"/>
                <a:ea typeface="Taipei Sans TC Beta Light" pitchFamily="2" charset="-120"/>
              </a:rPr>
              <a:t>/ </a:t>
            </a:r>
            <a:r>
              <a:rPr lang="zh-TW" altLang="en-US" sz="1600" dirty="0">
                <a:latin typeface="Taipei Sans TC Beta Light" pitchFamily="2" charset="-120"/>
                <a:ea typeface="Taipei Sans TC Beta Light" pitchFamily="2" charset="-120"/>
              </a:rPr>
              <a:t>范先生</a:t>
            </a:r>
            <a:endParaRPr lang="en-US" altLang="zh-TW" sz="1600" dirty="0">
              <a:latin typeface="Taipei Sans TC Beta Light" pitchFamily="2" charset="-120"/>
              <a:ea typeface="Taipei Sans TC Beta Light" pitchFamily="2" charset="-120"/>
            </a:endParaRPr>
          </a:p>
          <a:p>
            <a:pPr algn="ctr"/>
            <a:r>
              <a:rPr lang="zh-TW" altLang="en-US" sz="1600" dirty="0">
                <a:latin typeface="Taipei Sans TC Beta Light" pitchFamily="2" charset="-120"/>
                <a:ea typeface="Taipei Sans TC Beta Light" pitchFamily="2" charset="-120"/>
              </a:rPr>
              <a:t>高雄市鹽埕區大勇路</a:t>
            </a:r>
            <a:r>
              <a:rPr lang="en-US" altLang="zh-TW" sz="1600" dirty="0">
                <a:latin typeface="Taipei Sans TC Beta Light" pitchFamily="2" charset="-120"/>
                <a:ea typeface="Taipei Sans TC Beta Light" pitchFamily="2" charset="-120"/>
              </a:rPr>
              <a:t>1</a:t>
            </a:r>
            <a:r>
              <a:rPr lang="zh-TW" altLang="en-US" sz="1600" dirty="0">
                <a:latin typeface="Taipei Sans TC Beta Light" pitchFamily="2" charset="-120"/>
                <a:ea typeface="Taipei Sans TC Beta Light" pitchFamily="2" charset="-120"/>
              </a:rPr>
              <a:t>號</a:t>
            </a:r>
          </a:p>
          <a:p>
            <a:pPr algn="ctr"/>
            <a:r>
              <a:rPr lang="en-US" altLang="zh-TW" sz="1600" dirty="0">
                <a:latin typeface="Taipei Sans TC Beta Light" pitchFamily="2" charset="-120"/>
                <a:ea typeface="Taipei Sans TC Beta Light" pitchFamily="2" charset="-120"/>
              </a:rPr>
              <a:t>07-5214899#522</a:t>
            </a:r>
            <a:endParaRPr lang="zh-TW" altLang="en-US" sz="1600" dirty="0">
              <a:latin typeface="Taipei Sans TC Beta Light" pitchFamily="2" charset="-120"/>
              <a:ea typeface="Taipei Sans TC Beta Light" pitchFamily="2" charset="-120"/>
            </a:endParaRPr>
          </a:p>
          <a:p>
            <a:pPr algn="ctr"/>
            <a:r>
              <a:rPr lang="en-US" altLang="zh-TW" sz="1600" dirty="0" smtClean="0">
                <a:latin typeface="Taipei Sans TC Beta Light" pitchFamily="2" charset="-120"/>
                <a:ea typeface="Taipei Sans TC Beta Light" pitchFamily="2" charset="-120"/>
                <a:hlinkClick r:id="rId2"/>
              </a:rPr>
              <a:t>ydfpier2@gmail.com</a:t>
            </a:r>
            <a:endParaRPr lang="en-US" altLang="zh-TW" sz="1600" dirty="0">
              <a:latin typeface="Taipei Sans TC Beta Light" pitchFamily="2" charset="-120"/>
              <a:ea typeface="Taipei Sans TC Beta Light" pitchFamily="2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27654" cy="171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12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77856150" y="1018781"/>
            <a:ext cx="4337726" cy="2839239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拋出想法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翻轉傳統製作流程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專案團隊輔導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打造屬於你的行銷策略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踏入市場的第一步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3075">
                <a:solidFill>
                  <a:srgbClr val="000000"/>
                </a:solidFill>
                <a:latin typeface="Times New Roman" panose="02020603050405020304" pitchFamily="18" charset="0"/>
                <a:ea typeface="roboto-slab"/>
                <a:cs typeface="Times New Roman" panose="02020603050405020304" pitchFamily="18" charset="0"/>
              </a:rPr>
              <a:t>從青春開始，集眾人之力</a:t>
            </a:r>
            <a:endParaRPr lang="zh-TW" altLang="zh-TW" sz="1350">
              <a:latin typeface="Arial" panose="020B0604020202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3926"/>
            <a:ext cx="9144000" cy="539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780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493</Words>
  <Application>Microsoft Office PowerPoint</Application>
  <PresentationFormat>如螢幕大小 (4:3)</PresentationFormat>
  <Paragraphs>91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24" baseType="lpstr">
      <vt:lpstr>Adobe 繁黑體 Std B</vt:lpstr>
      <vt:lpstr>bubblegumsans</vt:lpstr>
      <vt:lpstr>roboto-slab</vt:lpstr>
      <vt:lpstr>Taipei Sans TC Beta</vt:lpstr>
      <vt:lpstr>Taipei Sans TC Beta Light</vt:lpstr>
      <vt:lpstr>王漢宗中明體繁</vt:lpstr>
      <vt:lpstr>王漢宗特明體繁</vt:lpstr>
      <vt:lpstr>王漢宗細明體繁</vt:lpstr>
      <vt:lpstr>微軟正黑體</vt:lpstr>
      <vt:lpstr>新細明體</vt:lpstr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44</cp:revision>
  <dcterms:created xsi:type="dcterms:W3CDTF">2017-11-06T00:56:56Z</dcterms:created>
  <dcterms:modified xsi:type="dcterms:W3CDTF">2019-10-09T10:45:39Z</dcterms:modified>
</cp:coreProperties>
</file>