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4D4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ED8"/>
          </a:solidFill>
        </a:fill>
      </a:tcStyle>
    </a:wholeTbl>
    <a:band2H>
      <a:tcTxStyle/>
      <a:tcStyle>
        <a:tcBdr/>
        <a:fill>
          <a:solidFill>
            <a:srgbClr val="F8F6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DD4CC"/>
          </a:solidFill>
        </a:fill>
      </a:tcStyle>
    </a:wholeTbl>
    <a:band2H>
      <a:tcTxStyle/>
      <a:tcStyle>
        <a:tcBdr/>
        <a:fill>
          <a:solidFill>
            <a:srgbClr val="F6EB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2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0677584"/>
      </p:ext>
    </p:extLst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19314" y="596018"/>
            <a:ext cx="7510506" cy="3213983"/>
          </a:xfrm>
          <a:prstGeom prst="rect">
            <a:avLst/>
          </a:prstGeom>
        </p:spPr>
        <p:txBody>
          <a:bodyPr anchor="b"/>
          <a:lstStyle>
            <a:lvl1pPr algn="ctr">
              <a:defRPr sz="4000">
                <a:effectLst>
                  <a:outerShdw blurRad="25400" dist="31750" dir="132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按一下以編輯母片標題樣式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half" idx="1"/>
          </p:nvPr>
        </p:nvSpPr>
        <p:spPr>
          <a:xfrm>
            <a:off x="819314" y="3886200"/>
            <a:ext cx="7510506" cy="22191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 algn="ctr">
              <a:buClrTx/>
              <a:buSzTx/>
              <a:buFontTx/>
              <a:buNone/>
            </a:lvl1pPr>
          </a:lstStyle>
          <a:p>
            <a:r>
              <a:t>按一下以編輯母片副標題樣式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6"/>
          </a:xfrm>
          <a:prstGeom prst="rect">
            <a:avLst/>
          </a:prstGeom>
        </p:spPr>
        <p:txBody>
          <a:bodyPr anchor="b"/>
          <a:lstStyle>
            <a:lvl1pPr algn="r"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19314" y="5103810"/>
            <a:ext cx="7510506" cy="9982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 algn="r">
              <a:buClrTx/>
              <a:buSzTx/>
              <a:buFontTx/>
              <a:buNone/>
            </a:lvl1pPr>
          </a:lstStyle>
          <a:p>
            <a:r>
              <a:t>按一下以編輯母片文字樣式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18347" y="2060898"/>
            <a:ext cx="3685074" cy="40313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1600"/>
            </a:lvl1pPr>
            <a:lvl2pPr marL="783771" indent="-326571">
              <a:defRPr sz="1600"/>
            </a:lvl2pPr>
            <a:lvl3pPr marL="1295400" indent="-381000">
              <a:defRPr sz="1600"/>
            </a:lvl3pPr>
            <a:lvl4pPr marL="1620981" indent="-249381">
              <a:defRPr sz="1600"/>
            </a:lvl4pPr>
            <a:lvl5pPr marL="2078181" indent="-249381">
              <a:defRPr sz="1600"/>
            </a:lvl5pPr>
          </a:lstStyle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1106306" y="2060898"/>
            <a:ext cx="3397114" cy="73359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marL="0" indent="0">
              <a:buClrTx/>
              <a:buSzTx/>
              <a:buFontTx/>
              <a:buNone/>
              <a:defRPr sz="2200"/>
            </a:lvl1pPr>
          </a:lstStyle>
          <a:p>
            <a:r>
              <a:t>按一下以編輯母片文字樣式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4910149" y="2060898"/>
            <a:ext cx="3419671" cy="725130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2200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18347" y="1754927"/>
            <a:ext cx="2729523" cy="1371601"/>
          </a:xfrm>
          <a:prstGeom prst="rect">
            <a:avLst/>
          </a:prstGeom>
        </p:spPr>
        <p:txBody>
          <a:bodyPr anchor="b"/>
          <a:lstStyle>
            <a:lvl1pPr>
              <a:defRPr sz="2200"/>
            </a:lvl1pPr>
          </a:lstStyle>
          <a:p>
            <a:r>
              <a:t>按一下以編輯母片標題樣式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3828855" y="596017"/>
            <a:ext cx="4500965" cy="550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4pPr marL="1628775" indent="-257175"/>
            <a:lvl5pPr marL="2109354" indent="-280554"/>
          </a:lstStyle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18346" y="3126527"/>
            <a:ext cx="2729525" cy="182880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按一下以編輯母片標題樣式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515442" y="-18289"/>
            <a:ext cx="2500062" cy="6903721"/>
          </a:xfrm>
          <a:prstGeom prst="rect">
            <a:avLst/>
          </a:prstGeom>
          <a:ln w="38100">
            <a:solidFill>
              <a:srgbClr val="2F353D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17318" y="3269869"/>
            <a:ext cx="4423803" cy="1828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1600"/>
            </a:lvl1pPr>
          </a:lstStyle>
          <a:p>
            <a:r>
              <a:t>按一下以編輯母片文字樣式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8111504" y="6236749"/>
            <a:ext cx="217945" cy="2184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8" cy="907506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按一下以編輯母片標題樣式</a:t>
            </a:r>
          </a:p>
        </p:txBody>
      </p:sp>
      <p:sp>
        <p:nvSpPr>
          <p:cNvPr id="93" name="Shape 93"/>
          <p:cNvSpPr>
            <a:spLocks noGrp="1"/>
          </p:cNvSpPr>
          <p:nvPr>
            <p:ph type="pic" sz="half" idx="13"/>
          </p:nvPr>
        </p:nvSpPr>
        <p:spPr>
          <a:xfrm>
            <a:off x="917677" y="996188"/>
            <a:ext cx="7301429" cy="2981127"/>
          </a:xfrm>
          <a:prstGeom prst="rect">
            <a:avLst/>
          </a:prstGeom>
          <a:ln w="38100">
            <a:solidFill>
              <a:srgbClr val="2F353D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917677" y="5284989"/>
            <a:ext cx="7413008" cy="8170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</a:lstStyle>
          <a:p>
            <a:r>
              <a:t>按一下以編輯母片文字樣式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xfrm>
            <a:off x="818347" y="596017"/>
            <a:ext cx="7511475" cy="313778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sz="half" idx="1"/>
          </p:nvPr>
        </p:nvSpPr>
        <p:spPr>
          <a:xfrm>
            <a:off x="818347" y="4343400"/>
            <a:ext cx="7511475" cy="17586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</a:lvl1pPr>
          </a:lstStyle>
          <a:p>
            <a:r>
              <a:t>按一下以編輯母片文字樣式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583818" y="484643"/>
            <a:ext cx="457319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“</a:t>
            </a:r>
          </a:p>
        </p:txBody>
      </p:sp>
      <p:sp>
        <p:nvSpPr>
          <p:cNvPr id="112" name="Shape 112"/>
          <p:cNvSpPr/>
          <p:nvPr/>
        </p:nvSpPr>
        <p:spPr>
          <a:xfrm>
            <a:off x="7888822" y="2610290"/>
            <a:ext cx="457320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”</a:t>
            </a:r>
          </a:p>
        </p:txBody>
      </p:sp>
      <p:sp>
        <p:nvSpPr>
          <p:cNvPr id="113" name="Shape 113"/>
          <p:cNvSpPr>
            <a:spLocks noGrp="1"/>
          </p:cNvSpPr>
          <p:nvPr>
            <p:ph type="title"/>
          </p:nvPr>
        </p:nvSpPr>
        <p:spPr>
          <a:xfrm>
            <a:off x="1084942" y="596017"/>
            <a:ext cx="6974115" cy="304408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114" name="Shape 114"/>
          <p:cNvSpPr>
            <a:spLocks noGrp="1"/>
          </p:cNvSpPr>
          <p:nvPr>
            <p:ph type="body" sz="quarter" idx="1"/>
          </p:nvPr>
        </p:nvSpPr>
        <p:spPr>
          <a:xfrm>
            <a:off x="1256436" y="3650605"/>
            <a:ext cx="663112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</a:lstStyle>
          <a:p>
            <a:r>
              <a:t>按一下以編輯母片文字樣式</a:t>
            </a:r>
          </a:p>
        </p:txBody>
      </p:sp>
      <p:sp>
        <p:nvSpPr>
          <p:cNvPr id="115" name="Shape 115"/>
          <p:cNvSpPr>
            <a:spLocks noGrp="1"/>
          </p:cNvSpPr>
          <p:nvPr>
            <p:ph type="body" sz="quarter" idx="13"/>
          </p:nvPr>
        </p:nvSpPr>
        <p:spPr>
          <a:xfrm>
            <a:off x="818346" y="4641205"/>
            <a:ext cx="7511475" cy="144780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</a:pPr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9" cy="1468801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821015" y="5072365"/>
            <a:ext cx="7512340" cy="10296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>
              <a:buClrTx/>
              <a:buSzTx/>
              <a:buFontTx/>
              <a:buNone/>
            </a:lvl1pPr>
          </a:lstStyle>
          <a:p>
            <a:r>
              <a:t>按一下以編輯母片文字樣式</a:t>
            </a:r>
          </a:p>
        </p:txBody>
      </p:sp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583818" y="378218"/>
            <a:ext cx="457319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“</a:t>
            </a:r>
          </a:p>
        </p:txBody>
      </p:sp>
      <p:sp>
        <p:nvSpPr>
          <p:cNvPr id="133" name="Shape 133"/>
          <p:cNvSpPr/>
          <p:nvPr/>
        </p:nvSpPr>
        <p:spPr>
          <a:xfrm>
            <a:off x="7887555" y="2503866"/>
            <a:ext cx="457320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”</a:t>
            </a:r>
          </a:p>
        </p:txBody>
      </p:sp>
      <p:sp>
        <p:nvSpPr>
          <p:cNvPr id="134" name="Shape 134"/>
          <p:cNvSpPr>
            <a:spLocks noGrp="1"/>
          </p:cNvSpPr>
          <p:nvPr>
            <p:ph type="title"/>
          </p:nvPr>
        </p:nvSpPr>
        <p:spPr>
          <a:xfrm>
            <a:off x="1084942" y="596017"/>
            <a:ext cx="6974115" cy="284437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818347" y="3886200"/>
            <a:ext cx="7512339" cy="10536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indent="-571500">
              <a:buClrTx/>
              <a:buSzTx/>
              <a:buFontTx/>
              <a:buNone/>
              <a:defRPr sz="20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按一下以編輯母片文字樣式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3"/>
          </p:nvPr>
        </p:nvSpPr>
        <p:spPr>
          <a:xfrm>
            <a:off x="818346" y="4939862"/>
            <a:ext cx="7512340" cy="1162199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818345" y="596017"/>
            <a:ext cx="7511475" cy="275678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145" name="Shape 145"/>
          <p:cNvSpPr>
            <a:spLocks noGrp="1"/>
          </p:cNvSpPr>
          <p:nvPr>
            <p:ph type="body" sz="quarter" idx="1"/>
          </p:nvPr>
        </p:nvSpPr>
        <p:spPr>
          <a:xfrm>
            <a:off x="818345" y="3682941"/>
            <a:ext cx="7511475" cy="10492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indent="-571500">
              <a:buClrTx/>
              <a:buSzTx/>
              <a:buFontTx/>
              <a:buNone/>
              <a:defRPr sz="24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按一下以編輯母片文字樣式</a:t>
            </a:r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3"/>
          </p:nvPr>
        </p:nvSpPr>
        <p:spPr>
          <a:xfrm>
            <a:off x="818347" y="4732223"/>
            <a:ext cx="7511472" cy="1369837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156" name="Shape 1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xfrm>
            <a:off x="6551707" y="596017"/>
            <a:ext cx="1778113" cy="550604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164" name="Shape 164"/>
          <p:cNvSpPr>
            <a:spLocks noGrp="1"/>
          </p:cNvSpPr>
          <p:nvPr>
            <p:ph type="body" idx="1"/>
          </p:nvPr>
        </p:nvSpPr>
        <p:spPr>
          <a:xfrm>
            <a:off x="818347" y="596017"/>
            <a:ext cx="5624137" cy="550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/>
          <a:p>
            <a:r>
              <a:t>按一下以編輯母片文字樣式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165" name="Shape 1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18347" y="596017"/>
            <a:ext cx="7511474" cy="1312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按一下以編輯母片標題樣式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112741" y="6251602"/>
            <a:ext cx="217945" cy="218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800" b="1">
                <a:solidFill>
                  <a:srgbClr val="BFBFBF"/>
                </a:solidFill>
                <a:effectLst>
                  <a:outerShdw blurRad="50800" dist="38100" dir="2700000" rotWithShape="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ln>
            <a:noFill/>
          </a:ln>
          <a:solidFill>
            <a:srgbClr val="DFDFDF"/>
          </a:soli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1pPr>
      <a:lvl2pPr marL="778668" marR="0" indent="-321468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2pPr>
      <a:lvl3pPr marL="1281792" marR="0" indent="-36739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3pPr>
      <a:lvl4pPr marL="1592035" marR="0" indent="-22043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4pPr>
      <a:lvl5pPr marL="2085975" marR="0" indent="-25717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5pPr>
      <a:lvl6pPr marL="26600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6pPr>
      <a:lvl7pPr marL="31172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7pPr>
      <a:lvl8pPr marL="35744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8pPr>
      <a:lvl9pPr marL="40316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800" b="0" i="0" u="none" strike="noStrike" cap="small" spc="0" baseline="0">
          <a:ln>
            <a:noFill/>
          </a:ln>
          <a:solidFill>
            <a:srgbClr val="DFDFDF"/>
          </a:soli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ln>
            <a:noFill/>
          </a:ln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aryjane@designer.org.tw" TargetMode="External"/><Relationship Id="rId2" Type="http://schemas.openxmlformats.org/officeDocument/2006/relationships/hyperlink" Target="mailto:ydfpier2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3351229" y="2907582"/>
            <a:ext cx="2306202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175" name="Shape 175"/>
          <p:cNvSpPr/>
          <p:nvPr/>
        </p:nvSpPr>
        <p:spPr>
          <a:xfrm>
            <a:off x="3389700" y="3346162"/>
            <a:ext cx="2237741" cy="399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178" name="Shape 178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179" name="Shape 179"/>
          <p:cNvSpPr/>
          <p:nvPr/>
        </p:nvSpPr>
        <p:spPr>
          <a:xfrm>
            <a:off x="1904624" y="2419626"/>
            <a:ext cx="5334751" cy="2859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展期：</a:t>
            </a:r>
          </a:p>
          <a:p>
            <a:pPr algn="ctr">
              <a:defRPr sz="1600">
                <a:solidFill>
                  <a:srgbClr val="FFFFFF"/>
                </a:solidFill>
                <a:latin typeface="王漢宗中明體繁"/>
                <a:ea typeface="王漢宗中明體繁"/>
                <a:cs typeface="王漢宗中明體繁"/>
                <a:sym typeface="王漢宗中明體繁"/>
              </a:defRPr>
            </a:pPr>
            <a:r>
              <a:t>2018年4月27日(五)-5月6日(日)</a:t>
            </a:r>
          </a:p>
          <a:p>
            <a:pPr algn="ctr">
              <a:defRPr sz="1600">
                <a:solidFill>
                  <a:srgbClr val="FFFFFF"/>
                </a:solidFill>
                <a:latin typeface="王漢宗中明體繁"/>
                <a:ea typeface="王漢宗中明體繁"/>
                <a:cs typeface="王漢宗中明體繁"/>
                <a:sym typeface="王漢宗中明體繁"/>
              </a:defRPr>
            </a:pPr>
            <a:endParaRPr/>
          </a:p>
          <a:p>
            <a:pPr algn="ctr">
              <a:defRPr sz="16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進場：</a:t>
            </a:r>
          </a:p>
          <a:p>
            <a:pPr algn="ctr">
              <a:defRPr sz="1600">
                <a:solidFill>
                  <a:srgbClr val="FFFFFF"/>
                </a:solidFill>
                <a:latin typeface="王漢宗中明體繁"/>
                <a:ea typeface="王漢宗中明體繁"/>
                <a:cs typeface="王漢宗中明體繁"/>
                <a:sym typeface="王漢宗中明體繁"/>
              </a:defRPr>
            </a:pPr>
            <a:r>
              <a:t>2018年4月23日(一)-4月26日(四)</a:t>
            </a:r>
          </a:p>
          <a:p>
            <a:pPr algn="ctr">
              <a:defRPr sz="1600">
                <a:solidFill>
                  <a:srgbClr val="FFFFFF"/>
                </a:solidFill>
                <a:latin typeface="王漢宗中明體繁"/>
                <a:ea typeface="王漢宗中明體繁"/>
                <a:cs typeface="王漢宗中明體繁"/>
                <a:sym typeface="王漢宗中明體繁"/>
              </a:defRPr>
            </a:pPr>
            <a:endParaRPr/>
          </a:p>
          <a:p>
            <a:pPr algn="ctr">
              <a:defRPr sz="16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退場：</a:t>
            </a:r>
          </a:p>
          <a:p>
            <a:pPr algn="ctr">
              <a:defRPr sz="1600">
                <a:solidFill>
                  <a:srgbClr val="FFFFFF"/>
                </a:solidFill>
                <a:latin typeface="王漢宗中明體繁"/>
                <a:ea typeface="王漢宗中明體繁"/>
                <a:cs typeface="王漢宗中明體繁"/>
                <a:sym typeface="王漢宗中明體繁"/>
              </a:defRPr>
            </a:pPr>
            <a:r>
              <a:t>2018年5月7日(一)-5月9日(三)</a:t>
            </a:r>
          </a:p>
          <a:p>
            <a:pPr algn="ctr">
              <a:defRPr sz="1600">
                <a:solidFill>
                  <a:srgbClr val="FFFFFF"/>
                </a:solidFill>
                <a:latin typeface="王漢宗特明體繁"/>
                <a:ea typeface="王漢宗特明體繁"/>
                <a:cs typeface="王漢宗特明體繁"/>
                <a:sym typeface="王漢宗特明體繁"/>
              </a:defRPr>
            </a:pPr>
            <a:endParaRPr/>
          </a:p>
          <a:p>
            <a:pPr algn="ctr">
              <a:defRPr sz="16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展場：</a:t>
            </a:r>
          </a:p>
          <a:p>
            <a:pPr algn="ctr">
              <a:defRPr sz="1600">
                <a:solidFill>
                  <a:srgbClr val="FF0000"/>
                </a:solidFill>
                <a:latin typeface="王漢宗中明體繁"/>
                <a:ea typeface="王漢宗中明體繁"/>
                <a:cs typeface="王漢宗中明體繁"/>
                <a:sym typeface="王漢宗中明體繁"/>
              </a:defRPr>
            </a:pPr>
            <a:r>
              <a:t>大勇區</a:t>
            </a:r>
            <a:r>
              <a:rPr>
                <a:solidFill>
                  <a:srgbClr val="FFFFFF"/>
                </a:solidFill>
              </a:rPr>
              <a:t>-P2倉庫、P3倉庫、自行車倉庫、</a:t>
            </a:r>
            <a:r>
              <a:rPr u="sng">
                <a:solidFill>
                  <a:srgbClr val="FFFFFF"/>
                </a:solidFill>
              </a:rPr>
              <a:t>七號倉庫2F</a:t>
            </a:r>
            <a:endParaRPr>
              <a:solidFill>
                <a:srgbClr val="FFFFFF"/>
              </a:solidFill>
            </a:endParaRPr>
          </a:p>
          <a:p>
            <a:pPr algn="ctr">
              <a:defRPr sz="1600">
                <a:solidFill>
                  <a:srgbClr val="FF0000"/>
                </a:solidFill>
                <a:latin typeface="王漢宗中明體繁"/>
                <a:ea typeface="王漢宗中明體繁"/>
                <a:cs typeface="王漢宗中明體繁"/>
                <a:sym typeface="王漢宗中明體繁"/>
              </a:defRPr>
            </a:pPr>
            <a:r>
              <a:t>蓬萊區</a:t>
            </a:r>
            <a:r>
              <a:rPr>
                <a:solidFill>
                  <a:srgbClr val="FFFFFF"/>
                </a:solidFill>
              </a:rPr>
              <a:t>-B4倉庫、B3倉庫、B6倉庫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182" name="Shape 182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183" name="image2.jpg"/>
          <p:cNvPicPr>
            <a:picLocks noChangeAspect="1"/>
          </p:cNvPicPr>
          <p:nvPr/>
        </p:nvPicPr>
        <p:blipFill>
          <a:blip r:embed="rId2">
            <a:extLst/>
          </a:blip>
          <a:srcRect t="4445" b="8588"/>
          <a:stretch>
            <a:fillRect/>
          </a:stretch>
        </p:blipFill>
        <p:spPr>
          <a:xfrm>
            <a:off x="1082500" y="1469224"/>
            <a:ext cx="7275564" cy="4473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186" name="Shape 186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187" name="Shape 187"/>
          <p:cNvSpPr/>
          <p:nvPr/>
        </p:nvSpPr>
        <p:spPr>
          <a:xfrm>
            <a:off x="3685447" y="2308137"/>
            <a:ext cx="1170941" cy="263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今日會議流程</a:t>
            </a:r>
          </a:p>
        </p:txBody>
      </p:sp>
      <p:grpSp>
        <p:nvGrpSpPr>
          <p:cNvPr id="190" name="Group 190"/>
          <p:cNvGrpSpPr/>
          <p:nvPr/>
        </p:nvGrpSpPr>
        <p:grpSpPr>
          <a:xfrm>
            <a:off x="837460" y="3217936"/>
            <a:ext cx="979055" cy="979055"/>
            <a:chOff x="0" y="0"/>
            <a:chExt cx="979053" cy="979053"/>
          </a:xfrm>
        </p:grpSpPr>
        <p:sp>
          <p:nvSpPr>
            <p:cNvPr id="188" name="Shape 188"/>
            <p:cNvSpPr/>
            <p:nvPr/>
          </p:nvSpPr>
          <p:spPr>
            <a:xfrm>
              <a:off x="0" y="0"/>
              <a:ext cx="979054" cy="979054"/>
            </a:xfrm>
            <a:prstGeom prst="ellipse">
              <a:avLst/>
            </a:prstGeom>
            <a:solidFill>
              <a:schemeClr val="accent5"/>
            </a:solidFill>
            <a:ln w="19050" cap="rnd">
              <a:solidFill>
                <a:srgbClr val="AA752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>
              <a:off x="143378" y="304106"/>
              <a:ext cx="692298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93" name="Group 193"/>
          <p:cNvGrpSpPr/>
          <p:nvPr/>
        </p:nvGrpSpPr>
        <p:grpSpPr>
          <a:xfrm>
            <a:off x="2792542" y="3222555"/>
            <a:ext cx="979055" cy="979055"/>
            <a:chOff x="0" y="0"/>
            <a:chExt cx="979053" cy="979053"/>
          </a:xfrm>
        </p:grpSpPr>
        <p:sp>
          <p:nvSpPr>
            <p:cNvPr id="191" name="Shape 191"/>
            <p:cNvSpPr/>
            <p:nvPr/>
          </p:nvSpPr>
          <p:spPr>
            <a:xfrm>
              <a:off x="0" y="0"/>
              <a:ext cx="979054" cy="979054"/>
            </a:xfrm>
            <a:prstGeom prst="ellipse">
              <a:avLst/>
            </a:prstGeom>
            <a:solidFill>
              <a:schemeClr val="accent5"/>
            </a:solidFill>
            <a:ln w="19050" cap="rnd">
              <a:solidFill>
                <a:srgbClr val="AA752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>
              <a:off x="143378" y="304106"/>
              <a:ext cx="692298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6" name="Group 196"/>
          <p:cNvGrpSpPr/>
          <p:nvPr/>
        </p:nvGrpSpPr>
        <p:grpSpPr>
          <a:xfrm>
            <a:off x="5015481" y="3222555"/>
            <a:ext cx="979055" cy="979055"/>
            <a:chOff x="0" y="0"/>
            <a:chExt cx="979053" cy="979053"/>
          </a:xfrm>
        </p:grpSpPr>
        <p:sp>
          <p:nvSpPr>
            <p:cNvPr id="194" name="Shape 194"/>
            <p:cNvSpPr/>
            <p:nvPr/>
          </p:nvSpPr>
          <p:spPr>
            <a:xfrm>
              <a:off x="0" y="0"/>
              <a:ext cx="979054" cy="979054"/>
            </a:xfrm>
            <a:prstGeom prst="ellipse">
              <a:avLst/>
            </a:prstGeom>
            <a:solidFill>
              <a:schemeClr val="accent5"/>
            </a:solidFill>
            <a:ln w="19050" cap="rnd">
              <a:solidFill>
                <a:srgbClr val="AA752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5" name="Shape 195"/>
            <p:cNvSpPr/>
            <p:nvPr/>
          </p:nvSpPr>
          <p:spPr>
            <a:xfrm>
              <a:off x="143378" y="304106"/>
              <a:ext cx="692298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199" name="Group 199"/>
          <p:cNvGrpSpPr/>
          <p:nvPr/>
        </p:nvGrpSpPr>
        <p:grpSpPr>
          <a:xfrm>
            <a:off x="7146056" y="3222555"/>
            <a:ext cx="979055" cy="979055"/>
            <a:chOff x="0" y="0"/>
            <a:chExt cx="979053" cy="979053"/>
          </a:xfrm>
        </p:grpSpPr>
        <p:sp>
          <p:nvSpPr>
            <p:cNvPr id="197" name="Shape 197"/>
            <p:cNvSpPr/>
            <p:nvPr/>
          </p:nvSpPr>
          <p:spPr>
            <a:xfrm>
              <a:off x="0" y="0"/>
              <a:ext cx="979054" cy="979054"/>
            </a:xfrm>
            <a:prstGeom prst="ellipse">
              <a:avLst/>
            </a:prstGeom>
            <a:solidFill>
              <a:schemeClr val="accent5"/>
            </a:solidFill>
            <a:ln w="19050" cap="rnd">
              <a:solidFill>
                <a:srgbClr val="AA752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8" name="Shape 198"/>
            <p:cNvSpPr/>
            <p:nvPr/>
          </p:nvSpPr>
          <p:spPr>
            <a:xfrm>
              <a:off x="143378" y="304106"/>
              <a:ext cx="692298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00" name="Shape 200"/>
          <p:cNvSpPr/>
          <p:nvPr/>
        </p:nvSpPr>
        <p:spPr>
          <a:xfrm>
            <a:off x="2042653" y="3584614"/>
            <a:ext cx="496037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4127048" y="3584614"/>
            <a:ext cx="496037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6361512" y="3584614"/>
            <a:ext cx="496037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506089" y="4449998"/>
            <a:ext cx="1547463" cy="530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    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競賽說明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電影館 </a:t>
            </a:r>
            <a:r>
              <a:t>x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青春影展</a:t>
            </a:r>
          </a:p>
        </p:txBody>
      </p:sp>
      <p:sp>
        <p:nvSpPr>
          <p:cNvPr id="204" name="Shape 204"/>
          <p:cNvSpPr/>
          <p:nvPr/>
        </p:nvSpPr>
        <p:spPr>
          <a:xfrm>
            <a:off x="2396210" y="4449998"/>
            <a:ext cx="1903064" cy="530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       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競賽說明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青春設計節 </a:t>
            </a:r>
            <a:r>
              <a:t>x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設計競賽</a:t>
            </a:r>
          </a:p>
        </p:txBody>
      </p:sp>
      <p:sp>
        <p:nvSpPr>
          <p:cNvPr id="205" name="Shape 205"/>
          <p:cNvSpPr/>
          <p:nvPr/>
        </p:nvSpPr>
        <p:spPr>
          <a:xfrm>
            <a:off x="4764352" y="4654360"/>
            <a:ext cx="163393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場地分配協調機制</a:t>
            </a:r>
          </a:p>
        </p:txBody>
      </p:sp>
      <p:sp>
        <p:nvSpPr>
          <p:cNvPr id="206" name="Shape 206"/>
          <p:cNvSpPr/>
          <p:nvPr/>
        </p:nvSpPr>
        <p:spPr>
          <a:xfrm>
            <a:off x="6841935" y="4639528"/>
            <a:ext cx="1424011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●Q &amp; A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其他說明</a:t>
            </a:r>
          </a:p>
        </p:txBody>
      </p:sp>
      <p:grpSp>
        <p:nvGrpSpPr>
          <p:cNvPr id="209" name="Group 209"/>
          <p:cNvGrpSpPr/>
          <p:nvPr/>
        </p:nvGrpSpPr>
        <p:grpSpPr>
          <a:xfrm>
            <a:off x="595422" y="5188687"/>
            <a:ext cx="1552464" cy="733936"/>
            <a:chOff x="0" y="0"/>
            <a:chExt cx="1552462" cy="733934"/>
          </a:xfrm>
        </p:grpSpPr>
        <p:sp>
          <p:nvSpPr>
            <p:cNvPr id="207" name="Shape 207"/>
            <p:cNvSpPr/>
            <p:nvPr/>
          </p:nvSpPr>
          <p:spPr>
            <a:xfrm>
              <a:off x="-1" y="0"/>
              <a:ext cx="1552464" cy="73393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hueOff val="-72193"/>
                    <a:satOff val="-4845"/>
                    <a:lumOff val="23210"/>
                  </a:schemeClr>
                </a:gs>
                <a:gs pos="100000">
                  <a:schemeClr val="accent3">
                    <a:hueOff val="-38694"/>
                    <a:satOff val="-2563"/>
                    <a:lumOff val="7369"/>
                  </a:schemeClr>
                </a:gs>
              </a:gsLst>
              <a:lin ang="5400000" scaled="0"/>
            </a:gradFill>
            <a:ln w="9525" cap="rnd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latin typeface="Adobe 繁黑體 Std B"/>
                  <a:ea typeface="Adobe 繁黑體 Std B"/>
                  <a:cs typeface="Adobe 繁黑體 Std B"/>
                  <a:sym typeface="Adobe 繁黑體 Std B"/>
                </a:defRPr>
              </a:pPr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-1" y="121095"/>
              <a:ext cx="1552464" cy="4917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latin typeface="Adobe 繁黑體 Std B"/>
                  <a:ea typeface="Adobe 繁黑體 Std B"/>
                  <a:cs typeface="Adobe 繁黑體 Std B"/>
                  <a:sym typeface="Adobe 繁黑體 Std B"/>
                </a:defRPr>
              </a:pPr>
              <a:r>
                <a:t>請於</a:t>
              </a:r>
              <a:r>
                <a:rPr>
                  <a:solidFill>
                    <a:srgbClr val="FF0000"/>
                  </a:solidFill>
                </a:rPr>
                <a:t>青春影展</a:t>
              </a:r>
            </a:p>
            <a:p>
              <a:pPr algn="ctr">
                <a:defRPr sz="1600">
                  <a:latin typeface="Adobe 繁黑體 Std B"/>
                  <a:ea typeface="Adobe 繁黑體 Std B"/>
                  <a:cs typeface="Adobe 繁黑體 Std B"/>
                  <a:sym typeface="Adobe 繁黑體 Std B"/>
                </a:defRPr>
              </a:pPr>
              <a:r>
                <a:t>官網報名</a:t>
              </a:r>
            </a:p>
          </p:txBody>
        </p:sp>
      </p:grpSp>
      <p:grpSp>
        <p:nvGrpSpPr>
          <p:cNvPr id="212" name="Group 212"/>
          <p:cNvGrpSpPr/>
          <p:nvPr/>
        </p:nvGrpSpPr>
        <p:grpSpPr>
          <a:xfrm>
            <a:off x="2620412" y="5184485"/>
            <a:ext cx="1696406" cy="733936"/>
            <a:chOff x="0" y="0"/>
            <a:chExt cx="1696404" cy="733934"/>
          </a:xfrm>
        </p:grpSpPr>
        <p:sp>
          <p:nvSpPr>
            <p:cNvPr id="210" name="Shape 210"/>
            <p:cNvSpPr/>
            <p:nvPr/>
          </p:nvSpPr>
          <p:spPr>
            <a:xfrm>
              <a:off x="0" y="0"/>
              <a:ext cx="1696405" cy="73393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hueOff val="-72193"/>
                    <a:satOff val="-4845"/>
                    <a:lumOff val="23210"/>
                  </a:schemeClr>
                </a:gs>
                <a:gs pos="100000">
                  <a:schemeClr val="accent3">
                    <a:hueOff val="-38694"/>
                    <a:satOff val="-2563"/>
                    <a:lumOff val="7369"/>
                  </a:schemeClr>
                </a:gs>
              </a:gsLst>
              <a:lin ang="5400000" scaled="0"/>
            </a:gradFill>
            <a:ln w="9525" cap="rnd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11" name="Shape 211"/>
            <p:cNvSpPr/>
            <p:nvPr/>
          </p:nvSpPr>
          <p:spPr>
            <a:xfrm>
              <a:off x="0" y="121095"/>
              <a:ext cx="1696405" cy="4917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latin typeface="Adobe 繁黑體 Std B"/>
                  <a:ea typeface="Adobe 繁黑體 Std B"/>
                  <a:cs typeface="Adobe 繁黑體 Std B"/>
                  <a:sym typeface="Adobe 繁黑體 Std B"/>
                </a:defRPr>
              </a:pPr>
              <a:r>
                <a:t>請於</a:t>
              </a:r>
              <a:r>
                <a:rPr>
                  <a:solidFill>
                    <a:srgbClr val="FF0000"/>
                  </a:solidFill>
                </a:rPr>
                <a:t>青春設計節</a:t>
              </a:r>
              <a:r>
                <a:t>官網報名</a:t>
              </a:r>
            </a:p>
          </p:txBody>
        </p:sp>
      </p:grp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15" name="Shape 215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216" name="Shape 216"/>
          <p:cNvSpPr/>
          <p:nvPr/>
        </p:nvSpPr>
        <p:spPr>
          <a:xfrm>
            <a:off x="3960293" y="1892501"/>
            <a:ext cx="1170941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   青春影展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高雄市電影館</a:t>
            </a:r>
          </a:p>
        </p:txBody>
      </p:sp>
      <p:sp>
        <p:nvSpPr>
          <p:cNvPr id="217" name="Shape 217"/>
          <p:cNvSpPr/>
          <p:nvPr/>
        </p:nvSpPr>
        <p:spPr>
          <a:xfrm>
            <a:off x="2554729" y="3305464"/>
            <a:ext cx="4606601" cy="2144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 err="1">
                <a:latin typeface="+mj-lt"/>
                <a:ea typeface="+mj-ea"/>
                <a:cs typeface="+mj-cs"/>
                <a:sym typeface="Helvetica"/>
              </a:rPr>
              <a:t>重要日程表</a:t>
            </a:r>
            <a:r>
              <a:rPr dirty="0"/>
              <a:t>(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暫定</a:t>
            </a:r>
            <a:r>
              <a:rPr dirty="0"/>
              <a:t>)</a:t>
            </a:r>
          </a:p>
          <a:p>
            <a:pPr>
              <a:defRPr b="1">
                <a:solidFill>
                  <a:srgbClr val="FFFFFF"/>
                </a:solidFill>
              </a:defRPr>
            </a:pPr>
            <a:endParaRPr dirty="0"/>
          </a:p>
          <a:p>
            <a:pPr>
              <a:defRPr>
                <a:solidFill>
                  <a:srgbClr val="FFFFFF"/>
                </a:solidFill>
              </a:defRPr>
            </a:pPr>
            <a:r>
              <a:rPr dirty="0"/>
              <a:t>放映日期</a:t>
            </a:r>
            <a:r>
              <a:rPr dirty="0">
                <a:latin typeface="+mj-lt"/>
                <a:ea typeface="+mj-ea"/>
                <a:cs typeface="+mj-cs"/>
                <a:sym typeface="Helvetica"/>
              </a:rPr>
              <a:t>：2018/</a:t>
            </a:r>
            <a:r>
              <a:rPr dirty="0"/>
              <a:t>04/27</a:t>
            </a:r>
            <a:r>
              <a:rPr dirty="0">
                <a:latin typeface="+mj-lt"/>
                <a:ea typeface="+mj-ea"/>
                <a:cs typeface="+mj-cs"/>
                <a:sym typeface="Helvetica"/>
              </a:rPr>
              <a:t>（五）</a:t>
            </a:r>
            <a:r>
              <a:rPr dirty="0"/>
              <a:t>- 05/10</a:t>
            </a:r>
            <a:r>
              <a:rPr dirty="0">
                <a:latin typeface="+mj-lt"/>
                <a:ea typeface="+mj-ea"/>
                <a:cs typeface="+mj-cs"/>
                <a:sym typeface="Helvetica"/>
              </a:rPr>
              <a:t>（四）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dirty="0">
                <a:latin typeface="+mj-lt"/>
                <a:ea typeface="+mj-ea"/>
                <a:cs typeface="+mj-cs"/>
                <a:sym typeface="Helvetica"/>
              </a:rPr>
              <a:t>徵件期間：</a:t>
            </a:r>
            <a:r>
              <a:rPr dirty="0"/>
              <a:t>2018/3</a:t>
            </a: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>
                <a:solidFill>
                  <a:srgbClr val="FFFFFF"/>
                </a:solidFill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>
                <a:solidFill>
                  <a:srgbClr val="FFFFFF"/>
                </a:solidFill>
              </a:defRPr>
            </a:pPr>
            <a:r>
              <a:rPr dirty="0"/>
              <a:t>（請依2018青春影展公告內容為主）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20" name="Shape 220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221" name="Shape 221"/>
          <p:cNvSpPr/>
          <p:nvPr/>
        </p:nvSpPr>
        <p:spPr>
          <a:xfrm>
            <a:off x="3870526" y="2436941"/>
            <a:ext cx="122057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 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競賽分類</a:t>
            </a:r>
          </a:p>
        </p:txBody>
      </p:sp>
      <p:sp>
        <p:nvSpPr>
          <p:cNvPr id="222" name="Shape 222"/>
          <p:cNvSpPr/>
          <p:nvPr/>
        </p:nvSpPr>
        <p:spPr>
          <a:xfrm>
            <a:off x="3522700" y="3429000"/>
            <a:ext cx="2384336" cy="657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b="1" dirty="0" err="1">
                <a:latin typeface="+mj-lt"/>
                <a:ea typeface="+mj-ea"/>
                <a:cs typeface="+mj-cs"/>
                <a:sym typeface="Helvetica"/>
              </a:rPr>
              <a:t>影視類（</a:t>
            </a:r>
            <a:r>
              <a:rPr b="1" dirty="0" err="1"/>
              <a:t>Fiction</a:t>
            </a:r>
            <a:r>
              <a:rPr b="1" dirty="0">
                <a:latin typeface="+mj-lt"/>
                <a:ea typeface="+mj-ea"/>
                <a:cs typeface="+mj-cs"/>
                <a:sym typeface="Helvetica"/>
              </a:rPr>
              <a:t>）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b="1" dirty="0" err="1">
                <a:latin typeface="+mj-lt"/>
                <a:ea typeface="+mj-ea"/>
                <a:cs typeface="+mj-cs"/>
                <a:sym typeface="Helvetica"/>
              </a:rPr>
              <a:t>動畫類（</a:t>
            </a:r>
            <a:r>
              <a:rPr b="1" dirty="0" err="1"/>
              <a:t>Animation</a:t>
            </a:r>
            <a:r>
              <a:rPr b="1" dirty="0">
                <a:latin typeface="+mj-lt"/>
                <a:ea typeface="+mj-ea"/>
                <a:cs typeface="+mj-cs"/>
                <a:sym typeface="Helvetica"/>
              </a:rPr>
              <a:t>）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EE1447A-539A-4E4C-8E5A-6D896706C03D}"/>
              </a:ext>
            </a:extLst>
          </p:cNvPr>
          <p:cNvSpPr/>
          <p:nvPr/>
        </p:nvSpPr>
        <p:spPr>
          <a:xfrm>
            <a:off x="2750227" y="4707316"/>
            <a:ext cx="3929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zh-TW" altLang="en-US" dirty="0"/>
              <a:t>（請依</a:t>
            </a:r>
            <a:r>
              <a:rPr lang="en-US" altLang="zh-TW" dirty="0"/>
              <a:t>2018</a:t>
            </a:r>
            <a:r>
              <a:rPr lang="zh-TW" altLang="en-US" dirty="0"/>
              <a:t>青春影展公告內容為主）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3886403" y="1994103"/>
            <a:ext cx="11709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青春設計競賽</a:t>
            </a:r>
          </a:p>
        </p:txBody>
      </p:sp>
      <p:sp>
        <p:nvSpPr>
          <p:cNvPr id="225" name="Shape 225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26" name="Shape 226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227" name="Shape 227"/>
          <p:cNvSpPr/>
          <p:nvPr/>
        </p:nvSpPr>
        <p:spPr>
          <a:xfrm>
            <a:off x="1961572" y="3243579"/>
            <a:ext cx="115661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場地競賽</a:t>
            </a:r>
          </a:p>
        </p:txBody>
      </p:sp>
      <p:sp>
        <p:nvSpPr>
          <p:cNvPr id="228" name="Shape 228"/>
          <p:cNvSpPr/>
          <p:nvPr/>
        </p:nvSpPr>
        <p:spPr>
          <a:xfrm>
            <a:off x="5240482" y="3243579"/>
            <a:ext cx="178749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設計競賽</a:t>
            </a:r>
            <a:r>
              <a:t>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四類</a:t>
            </a:r>
            <a:r>
              <a:t>)</a:t>
            </a:r>
          </a:p>
        </p:txBody>
      </p:sp>
      <p:sp>
        <p:nvSpPr>
          <p:cNvPr id="229" name="Shape 229"/>
          <p:cNvSpPr/>
          <p:nvPr/>
        </p:nvSpPr>
        <p:spPr>
          <a:xfrm>
            <a:off x="2103504" y="3946235"/>
            <a:ext cx="1856593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不分類</a:t>
            </a:r>
          </a:p>
          <a:p>
            <a:pPr>
              <a:defRPr b="1"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(</a:t>
            </a:r>
            <a:r>
              <a:t>參展則視為參賽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)</a:t>
            </a:r>
          </a:p>
        </p:txBody>
      </p:sp>
      <p:sp>
        <p:nvSpPr>
          <p:cNvPr id="230" name="Shape 230"/>
          <p:cNvSpPr/>
          <p:nvPr/>
        </p:nvSpPr>
        <p:spPr>
          <a:xfrm>
            <a:off x="5338786" y="3908013"/>
            <a:ext cx="3359459" cy="222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-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互動科技</a:t>
            </a:r>
            <a:r>
              <a:rPr dirty="0" err="1"/>
              <a:t>與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遊戲設計</a:t>
            </a: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-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立體造型</a:t>
            </a:r>
            <a:r>
              <a:rPr dirty="0" err="1"/>
              <a:t>與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產品設計</a:t>
            </a: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-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空間設計</a:t>
            </a: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-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視覺傳達設計</a:t>
            </a: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（</a:t>
            </a:r>
            <a:r>
              <a:rPr dirty="0" err="1"/>
              <a:t>作品繳交資料詳見</a:t>
            </a:r>
            <a:endParaRPr dirty="0"/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2018青春設計節設計競賽簡章）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3387638" y="2012575"/>
            <a:ext cx="195680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青春設計競賽</a:t>
            </a:r>
            <a:r>
              <a:t>-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競賽時程</a:t>
            </a:r>
          </a:p>
        </p:txBody>
      </p:sp>
      <p:sp>
        <p:nvSpPr>
          <p:cNvPr id="233" name="Shape 233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34" name="Shape 234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235" name="Shape 235"/>
          <p:cNvSpPr/>
          <p:nvPr/>
        </p:nvSpPr>
        <p:spPr>
          <a:xfrm>
            <a:off x="212435" y="3851564"/>
            <a:ext cx="1475741" cy="325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競賽辦法公告</a:t>
            </a:r>
          </a:p>
        </p:txBody>
      </p:sp>
      <p:sp>
        <p:nvSpPr>
          <p:cNvPr id="236" name="Shape 236"/>
          <p:cNvSpPr/>
          <p:nvPr/>
        </p:nvSpPr>
        <p:spPr>
          <a:xfrm>
            <a:off x="212435" y="4378037"/>
            <a:ext cx="152428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2018.01.19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（五）</a:t>
            </a:r>
          </a:p>
        </p:txBody>
      </p:sp>
      <p:sp>
        <p:nvSpPr>
          <p:cNvPr id="237" name="Shape 237"/>
          <p:cNvSpPr/>
          <p:nvPr/>
        </p:nvSpPr>
        <p:spPr>
          <a:xfrm>
            <a:off x="2109172" y="3851564"/>
            <a:ext cx="1018541" cy="325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競賽報名</a:t>
            </a:r>
          </a:p>
        </p:txBody>
      </p:sp>
      <p:sp>
        <p:nvSpPr>
          <p:cNvPr id="238" name="Shape 238"/>
          <p:cNvSpPr/>
          <p:nvPr/>
        </p:nvSpPr>
        <p:spPr>
          <a:xfrm>
            <a:off x="1971346" y="4270314"/>
            <a:ext cx="1573683" cy="789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2018.02.05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（五）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t>2018.03.02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（五）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（無須繳交紙本）</a:t>
            </a:r>
          </a:p>
        </p:txBody>
      </p:sp>
      <p:sp>
        <p:nvSpPr>
          <p:cNvPr id="239" name="Shape 239"/>
          <p:cNvSpPr/>
          <p:nvPr/>
        </p:nvSpPr>
        <p:spPr>
          <a:xfrm>
            <a:off x="5407512" y="3855137"/>
            <a:ext cx="1018541" cy="325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入圍公告</a:t>
            </a:r>
          </a:p>
        </p:txBody>
      </p:sp>
      <p:sp>
        <p:nvSpPr>
          <p:cNvPr id="240" name="Shape 240"/>
          <p:cNvSpPr/>
          <p:nvPr/>
        </p:nvSpPr>
        <p:spPr>
          <a:xfrm>
            <a:off x="5338565" y="4378037"/>
            <a:ext cx="152428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2018.03.30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（五）</a:t>
            </a:r>
          </a:p>
        </p:txBody>
      </p:sp>
      <p:sp>
        <p:nvSpPr>
          <p:cNvPr id="241" name="Shape 241"/>
          <p:cNvSpPr/>
          <p:nvPr/>
        </p:nvSpPr>
        <p:spPr>
          <a:xfrm>
            <a:off x="3814334" y="3851564"/>
            <a:ext cx="1018541" cy="325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線上</a:t>
            </a:r>
            <a:r>
              <a:rPr>
                <a:solidFill>
                  <a:srgbClr val="FF2600"/>
                </a:solidFill>
                <a:latin typeface="+mj-lt"/>
                <a:ea typeface="+mj-ea"/>
                <a:cs typeface="+mj-cs"/>
                <a:sym typeface="Helvetica"/>
              </a:rPr>
              <a:t>初選</a:t>
            </a:r>
          </a:p>
        </p:txBody>
      </p:sp>
      <p:sp>
        <p:nvSpPr>
          <p:cNvPr id="242" name="Shape 242"/>
          <p:cNvSpPr/>
          <p:nvPr/>
        </p:nvSpPr>
        <p:spPr>
          <a:xfrm>
            <a:off x="3634547" y="4270314"/>
            <a:ext cx="1573683" cy="967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2018.03.05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（一）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t>2018.03.23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（五）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7000688" y="3851564"/>
            <a:ext cx="1932941" cy="325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繳交</a:t>
            </a:r>
            <a:r>
              <a:rPr>
                <a:solidFill>
                  <a:srgbClr val="FF2600"/>
                </a:solidFill>
                <a:latin typeface="+mj-lt"/>
                <a:ea typeface="+mj-ea"/>
                <a:cs typeface="+mj-cs"/>
                <a:sym typeface="Helvetica"/>
              </a:rPr>
              <a:t>決選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電子資料</a:t>
            </a:r>
          </a:p>
        </p:txBody>
      </p:sp>
      <p:sp>
        <p:nvSpPr>
          <p:cNvPr id="244" name="Shape 244"/>
          <p:cNvSpPr/>
          <p:nvPr/>
        </p:nvSpPr>
        <p:spPr>
          <a:xfrm>
            <a:off x="7373577" y="4270790"/>
            <a:ext cx="1397965" cy="1041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2018.04.02(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一</a:t>
            </a:r>
            <a:r>
              <a:t>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2018.04.13(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五</a:t>
            </a:r>
            <a:r>
              <a:t>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（需繳交電子與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紙本資料）</a:t>
            </a:r>
          </a:p>
        </p:txBody>
      </p:sp>
      <p:sp>
        <p:nvSpPr>
          <p:cNvPr id="245" name="Shape 245"/>
          <p:cNvSpPr/>
          <p:nvPr/>
        </p:nvSpPr>
        <p:spPr>
          <a:xfrm>
            <a:off x="997265" y="5153891"/>
            <a:ext cx="1018541" cy="325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現場決選</a:t>
            </a:r>
          </a:p>
        </p:txBody>
      </p:sp>
      <p:sp>
        <p:nvSpPr>
          <p:cNvPr id="246" name="Shape 246"/>
          <p:cNvSpPr/>
          <p:nvPr/>
        </p:nvSpPr>
        <p:spPr>
          <a:xfrm>
            <a:off x="929794" y="5535669"/>
            <a:ext cx="1349176" cy="528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2018.04.30(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一</a:t>
            </a:r>
            <a:r>
              <a:t>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2018.05.03(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四</a:t>
            </a:r>
            <a:r>
              <a:t>)</a:t>
            </a:r>
          </a:p>
        </p:txBody>
      </p:sp>
      <p:sp>
        <p:nvSpPr>
          <p:cNvPr id="247" name="Shape 247"/>
          <p:cNvSpPr/>
          <p:nvPr/>
        </p:nvSpPr>
        <p:spPr>
          <a:xfrm>
            <a:off x="6571394" y="392902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3343781" y="392902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Shape 249"/>
          <p:cNvSpPr/>
          <p:nvPr/>
        </p:nvSpPr>
        <p:spPr>
          <a:xfrm>
            <a:off x="5038862" y="392902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1767136" y="3938142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1" name="Shape 251"/>
          <p:cNvSpPr/>
          <p:nvPr/>
        </p:nvSpPr>
        <p:spPr>
          <a:xfrm>
            <a:off x="338531" y="5215707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/>
        </p:nvSpPr>
        <p:spPr>
          <a:xfrm>
            <a:off x="3415798" y="1834775"/>
            <a:ext cx="231240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青春設計競賽</a:t>
            </a:r>
            <a:r>
              <a:t>-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競賽報名規則</a:t>
            </a:r>
          </a:p>
        </p:txBody>
      </p:sp>
      <p:sp>
        <p:nvSpPr>
          <p:cNvPr id="254" name="Shape 254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55" name="Shape 255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256" name="Shape 256"/>
          <p:cNvSpPr/>
          <p:nvPr/>
        </p:nvSpPr>
        <p:spPr>
          <a:xfrm>
            <a:off x="555545" y="2735119"/>
            <a:ext cx="8032910" cy="344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t> </a:t>
            </a:r>
            <a:r>
              <a:rPr b="1"/>
              <a:t> 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每組</a:t>
            </a:r>
            <a:r>
              <a:t> </a:t>
            </a:r>
            <a:r>
              <a:rPr b="1">
                <a:solidFill>
                  <a:srgbClr val="FF0000"/>
                </a:solidFill>
              </a:rPr>
              <a:t>1 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代表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至官網進行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線上報名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（請注意報名資料填寫皆正確）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endParaRPr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 </a:t>
            </a:r>
            <a:r>
              <a:rPr b="1"/>
              <a:t> ●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一組帳號可以報名多件作品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，組員相同不須另申請帳號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endParaRPr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 </a:t>
            </a:r>
            <a:r>
              <a:rPr b="1"/>
              <a:t> ●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系列作品盡量以 </a:t>
            </a:r>
            <a:r>
              <a:rPr b="1">
                <a:solidFill>
                  <a:srgbClr val="FF0000"/>
                </a:solidFill>
              </a:rPr>
              <a:t>1 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件作品參賽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。</a:t>
            </a:r>
            <a:r>
              <a:t>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系列作品指的是以同樣的概念發想下所延伸出的內容</a:t>
            </a:r>
            <a:r>
              <a:t>)</a:t>
            </a:r>
            <a:br/>
            <a:endParaRPr/>
          </a:p>
          <a:p>
            <a:pPr>
              <a:defRPr sz="1600">
                <a:solidFill>
                  <a:srgbClr val="FFFFFF"/>
                </a:solidFill>
              </a:defRPr>
            </a:pPr>
            <a:r>
              <a:t> </a:t>
            </a:r>
            <a:r>
              <a:rPr b="1"/>
              <a:t> 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同件作品僅能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擇一類別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參賽，不得跨類報名（不包含青春影展）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      </a:t>
            </a:r>
            <a:r>
              <a:rPr b="1">
                <a:latin typeface="+mj-lt"/>
                <a:ea typeface="+mj-ea"/>
                <a:cs typeface="+mj-cs"/>
                <a:sym typeface="Helvetica"/>
              </a:rPr>
              <a:t>重複報名將取消資格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endParaRPr b="1"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b="1"/>
              <a:t>●</a:t>
            </a:r>
            <a:r>
              <a:t>入圍作品，均需於展場中展出，否則將視同放棄競賽資格。</a:t>
            </a:r>
            <a:r>
              <a:rPr b="1">
                <a:latin typeface="+mj-lt"/>
                <a:ea typeface="+mj-ea"/>
                <a:cs typeface="+mj-cs"/>
                <a:sym typeface="Helvetica"/>
              </a:rPr>
              <a:t/>
            </a:r>
            <a:br>
              <a:rPr b="1">
                <a:latin typeface="+mj-lt"/>
                <a:ea typeface="+mj-ea"/>
                <a:cs typeface="+mj-cs"/>
                <a:sym typeface="Helvetica"/>
              </a:rPr>
            </a:br>
            <a:endParaRPr b="1"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 </a:t>
            </a:r>
            <a:r>
              <a:rPr b="1"/>
              <a:t> 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完成線上報名的組別，可於</a:t>
            </a:r>
            <a:r>
              <a:rPr>
                <a:solidFill>
                  <a:srgbClr val="FF0000"/>
                </a:solidFill>
              </a:rPr>
              <a:t>3/5</a:t>
            </a:r>
            <a:r>
              <a:rPr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起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，自行登入帳號於</a:t>
            </a:r>
            <a:r>
              <a:rPr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官網下載參賽證明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3387638" y="2012575"/>
            <a:ext cx="195680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青春設計競賽</a:t>
            </a:r>
            <a:r>
              <a:t>-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作品上傳</a:t>
            </a:r>
          </a:p>
        </p:txBody>
      </p:sp>
      <p:sp>
        <p:nvSpPr>
          <p:cNvPr id="259" name="Shape 259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60" name="Shape 260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261" name="Shape 261"/>
          <p:cNvSpPr/>
          <p:nvPr/>
        </p:nvSpPr>
        <p:spPr>
          <a:xfrm>
            <a:off x="569139" y="3306619"/>
            <a:ext cx="7826039" cy="2139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預留上傳時間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，越接近截止時間上傳越容易失敗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/>
            </a:r>
            <a:br/>
            <a:r>
              <a:rPr b="1"/>
              <a:t>●</a:t>
            </a:r>
            <a: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時間截止後，系統會自動關閉，屆時將無法補繳作品。</a:t>
            </a:r>
            <a:br>
              <a:rPr b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</a:br>
            <a:endParaRPr b="1">
              <a:solidFill>
                <a:srgbClr val="FF0000"/>
              </a:solidFill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t>●</a:t>
            </a:r>
            <a:r>
              <a:rPr b="0"/>
              <a:t> 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建議在</a:t>
            </a:r>
            <a:r>
              <a:rPr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截止前 </a:t>
            </a:r>
            <a:r>
              <a:rPr>
                <a:solidFill>
                  <a:srgbClr val="FF0000"/>
                </a:solidFill>
              </a:rPr>
              <a:t>1</a:t>
            </a:r>
            <a:r>
              <a:rPr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小時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先將目前完成的作品上傳。若作品有修改或更新，都可以在截止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     時間前重新上傳</a:t>
            </a:r>
          </a:p>
          <a:p>
            <a:pPr>
              <a:defRPr sz="1600" b="1"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避免截止時間太過接近，且不熟悉系統或其他設定原因，影響參賽權益。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/>
        </p:nvSpPr>
        <p:spPr>
          <a:xfrm>
            <a:off x="3387639" y="2012575"/>
            <a:ext cx="231240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青春設計競賽</a:t>
            </a:r>
            <a:r>
              <a:t>-</a:t>
            </a:r>
            <a:r>
              <a:rPr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決選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資料繳交</a:t>
            </a:r>
          </a:p>
        </p:txBody>
      </p:sp>
      <p:sp>
        <p:nvSpPr>
          <p:cNvPr id="264" name="Shape 264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65" name="Shape 265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266" name="Shape 266"/>
          <p:cNvSpPr/>
          <p:nvPr/>
        </p:nvSpPr>
        <p:spPr>
          <a:xfrm>
            <a:off x="3387638" y="3047999"/>
            <a:ext cx="207101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務必注意繳交期限</a:t>
            </a:r>
          </a:p>
        </p:txBody>
      </p:sp>
      <p:sp>
        <p:nvSpPr>
          <p:cNvPr id="267" name="Shape 267"/>
          <p:cNvSpPr/>
          <p:nvPr/>
        </p:nvSpPr>
        <p:spPr>
          <a:xfrm>
            <a:off x="3642085" y="3417330"/>
            <a:ext cx="1542714" cy="605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2018.04.02(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一</a:t>
            </a:r>
            <a:r>
              <a:t>)</a:t>
            </a: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t>2018.04.13(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五</a:t>
            </a:r>
            <a:r>
              <a:t>)</a:t>
            </a:r>
          </a:p>
        </p:txBody>
      </p:sp>
      <p:sp>
        <p:nvSpPr>
          <p:cNvPr id="268" name="Shape 268"/>
          <p:cNvSpPr/>
          <p:nvPr/>
        </p:nvSpPr>
        <p:spPr>
          <a:xfrm>
            <a:off x="2697017" y="4572001"/>
            <a:ext cx="5106776" cy="943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請勿於文件上標示參賽者資料違者有權拒絕收件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   嚴重者可能喪失入圍資格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sp>
        <p:nvSpPr>
          <p:cNvPr id="271" name="Shape 271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72" name="Shape 272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273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13522"/>
            <a:ext cx="9144000" cy="47537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sp>
        <p:nvSpPr>
          <p:cNvPr id="276" name="Shape 276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77" name="Shape 277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"/>
          <a:stretch/>
        </p:blipFill>
        <p:spPr>
          <a:xfrm>
            <a:off x="0" y="1906621"/>
            <a:ext cx="9144000" cy="495137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sp>
        <p:nvSpPr>
          <p:cNvPr id="281" name="Shape 281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82" name="Shape 282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283" name="image5.jpg"/>
          <p:cNvPicPr>
            <a:picLocks noChangeAspect="1"/>
          </p:cNvPicPr>
          <p:nvPr/>
        </p:nvPicPr>
        <p:blipFill>
          <a:blip r:embed="rId2">
            <a:extLst/>
          </a:blip>
          <a:srcRect t="9891" b="13791"/>
          <a:stretch>
            <a:fillRect/>
          </a:stretch>
        </p:blipFill>
        <p:spPr>
          <a:xfrm>
            <a:off x="0" y="1925782"/>
            <a:ext cx="9144000" cy="49322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sp>
        <p:nvSpPr>
          <p:cNvPr id="286" name="Shape 286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87" name="Shape 287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288" name="image6.jpg"/>
          <p:cNvPicPr>
            <a:picLocks noChangeAspect="1"/>
          </p:cNvPicPr>
          <p:nvPr/>
        </p:nvPicPr>
        <p:blipFill>
          <a:blip r:embed="rId2">
            <a:extLst/>
          </a:blip>
          <a:srcRect t="14579" b="13277"/>
          <a:stretch>
            <a:fillRect/>
          </a:stretch>
        </p:blipFill>
        <p:spPr>
          <a:xfrm>
            <a:off x="-10414" y="2572327"/>
            <a:ext cx="9154414" cy="42856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sp>
        <p:nvSpPr>
          <p:cNvPr id="291" name="Shape 291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92" name="Shape 292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293" name="image7.jpg"/>
          <p:cNvPicPr>
            <a:picLocks noChangeAspect="1"/>
          </p:cNvPicPr>
          <p:nvPr/>
        </p:nvPicPr>
        <p:blipFill>
          <a:blip r:embed="rId2">
            <a:extLst/>
          </a:blip>
          <a:srcRect t="20267" b="13161"/>
          <a:stretch>
            <a:fillRect/>
          </a:stretch>
        </p:blipFill>
        <p:spPr>
          <a:xfrm>
            <a:off x="0" y="3246581"/>
            <a:ext cx="9144000" cy="36206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sp>
        <p:nvSpPr>
          <p:cNvPr id="296" name="Shape 296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297" name="Shape 297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298" name="image8.jpg"/>
          <p:cNvPicPr>
            <a:picLocks noChangeAspect="1"/>
          </p:cNvPicPr>
          <p:nvPr/>
        </p:nvPicPr>
        <p:blipFill>
          <a:blip r:embed="rId2">
            <a:extLst/>
          </a:blip>
          <a:srcRect t="10560" b="12167"/>
          <a:stretch>
            <a:fillRect/>
          </a:stretch>
        </p:blipFill>
        <p:spPr>
          <a:xfrm>
            <a:off x="0" y="1851889"/>
            <a:ext cx="9144000" cy="50153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sp>
        <p:nvSpPr>
          <p:cNvPr id="301" name="Shape 301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302" name="Shape 302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303" name="image9.jpg"/>
          <p:cNvPicPr>
            <a:picLocks noChangeAspect="1"/>
          </p:cNvPicPr>
          <p:nvPr/>
        </p:nvPicPr>
        <p:blipFill>
          <a:blip r:embed="rId2">
            <a:extLst/>
          </a:blip>
          <a:srcRect t="3666" b="3870"/>
          <a:stretch>
            <a:fillRect/>
          </a:stretch>
        </p:blipFill>
        <p:spPr>
          <a:xfrm>
            <a:off x="-4537" y="0"/>
            <a:ext cx="9454125" cy="6858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/>
        </p:nvSpPr>
        <p:spPr>
          <a:xfrm>
            <a:off x="2799794" y="2240452"/>
            <a:ext cx="4708176" cy="974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0000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即日起至</a:t>
            </a:r>
            <a:r>
              <a:t>12/28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（四）</a:t>
            </a:r>
            <a:r>
              <a:t>5pm前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，開放場地協調</a:t>
            </a:r>
          </a:p>
          <a:p>
            <a:pPr>
              <a:defRPr b="1">
                <a:solidFill>
                  <a:srgbClr val="FF0000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>
              <a:defRPr>
                <a:solidFill>
                  <a:srgbClr val="FF0000"/>
                </a:solidFill>
                <a:latin typeface="SimHei"/>
                <a:ea typeface="SimHei"/>
                <a:cs typeface="SimHei"/>
                <a:sym typeface="SimHei"/>
              </a:defRPr>
            </a:pPr>
            <a:r>
              <a:t>◎ </a:t>
            </a:r>
            <a:r>
              <a:rPr b="1">
                <a:latin typeface="Adobe 繁黑體 Std B"/>
                <a:ea typeface="Adobe 繁黑體 Std B"/>
                <a:cs typeface="Adobe 繁黑體 Std B"/>
                <a:sym typeface="Adobe 繁黑體 Std B"/>
              </a:rPr>
              <a:t>請至官網最新消息下載場地協調表單</a:t>
            </a:r>
          </a:p>
        </p:txBody>
      </p:sp>
      <p:sp>
        <p:nvSpPr>
          <p:cNvPr id="306" name="Shape 306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307" name="Shape 307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308" name="Shape 308"/>
          <p:cNvSpPr/>
          <p:nvPr/>
        </p:nvSpPr>
        <p:spPr>
          <a:xfrm>
            <a:off x="150085" y="3980872"/>
            <a:ext cx="207101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校內協調（對內）</a:t>
            </a:r>
          </a:p>
        </p:txBody>
      </p:sp>
      <p:sp>
        <p:nvSpPr>
          <p:cNvPr id="309" name="Shape 309"/>
          <p:cNvSpPr/>
          <p:nvPr/>
        </p:nvSpPr>
        <p:spPr>
          <a:xfrm>
            <a:off x="406400" y="4553342"/>
            <a:ext cx="1247141" cy="325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同校不同系</a:t>
            </a:r>
          </a:p>
        </p:txBody>
      </p:sp>
      <p:sp>
        <p:nvSpPr>
          <p:cNvPr id="310" name="Shape 310"/>
          <p:cNvSpPr/>
          <p:nvPr/>
        </p:nvSpPr>
        <p:spPr>
          <a:xfrm>
            <a:off x="2917132" y="3980872"/>
            <a:ext cx="207101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校際協調（對外）</a:t>
            </a:r>
          </a:p>
        </p:txBody>
      </p:sp>
      <p:sp>
        <p:nvSpPr>
          <p:cNvPr id="311" name="Shape 311"/>
          <p:cNvSpPr/>
          <p:nvPr/>
        </p:nvSpPr>
        <p:spPr>
          <a:xfrm>
            <a:off x="3168071" y="4553342"/>
            <a:ext cx="1475741" cy="325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不同校不同系</a:t>
            </a:r>
          </a:p>
        </p:txBody>
      </p:sp>
      <p:sp>
        <p:nvSpPr>
          <p:cNvPr id="312" name="Shape 312"/>
          <p:cNvSpPr/>
          <p:nvPr/>
        </p:nvSpPr>
        <p:spPr>
          <a:xfrm>
            <a:off x="5721349" y="3962336"/>
            <a:ext cx="69941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退展</a:t>
            </a:r>
          </a:p>
        </p:txBody>
      </p:sp>
      <p:sp>
        <p:nvSpPr>
          <p:cNvPr id="313" name="Shape 313"/>
          <p:cNvSpPr/>
          <p:nvPr/>
        </p:nvSpPr>
        <p:spPr>
          <a:xfrm>
            <a:off x="5973157" y="4544210"/>
            <a:ext cx="2771141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可拍照或掃描後</a:t>
            </a:r>
            <a:r>
              <a:t>Email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先送申請，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紙本後送。超過申請期限不受理。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/>
        </p:nvSpPr>
        <p:spPr>
          <a:xfrm>
            <a:off x="3275330" y="1492306"/>
            <a:ext cx="2593341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後續流程—</a:t>
            </a:r>
            <a:r>
              <a:t>保證金與場地費繳交</a:t>
            </a:r>
          </a:p>
        </p:txBody>
      </p:sp>
      <p:sp>
        <p:nvSpPr>
          <p:cNvPr id="316" name="Shape 316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317" name="Shape 317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318" name="Shape 318"/>
          <p:cNvSpPr/>
          <p:nvPr/>
        </p:nvSpPr>
        <p:spPr>
          <a:xfrm>
            <a:off x="360217" y="3001833"/>
            <a:ext cx="115661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坪數公布</a:t>
            </a:r>
          </a:p>
        </p:txBody>
      </p:sp>
      <p:sp>
        <p:nvSpPr>
          <p:cNvPr id="319" name="Shape 319"/>
          <p:cNvSpPr/>
          <p:nvPr/>
        </p:nvSpPr>
        <p:spPr>
          <a:xfrm>
            <a:off x="2484582" y="3001833"/>
            <a:ext cx="1220575" cy="657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第二階段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   資料填寫</a:t>
            </a:r>
          </a:p>
        </p:txBody>
      </p:sp>
      <p:sp>
        <p:nvSpPr>
          <p:cNvPr id="320" name="Shape 320"/>
          <p:cNvSpPr/>
          <p:nvPr/>
        </p:nvSpPr>
        <p:spPr>
          <a:xfrm>
            <a:off x="5218543" y="3001833"/>
            <a:ext cx="138521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繳費後郵寄</a:t>
            </a:r>
          </a:p>
        </p:txBody>
      </p:sp>
      <p:sp>
        <p:nvSpPr>
          <p:cNvPr id="321" name="Shape 321"/>
          <p:cNvSpPr/>
          <p:nvPr/>
        </p:nvSpPr>
        <p:spPr>
          <a:xfrm>
            <a:off x="7594606" y="3001833"/>
            <a:ext cx="115661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完成報名</a:t>
            </a:r>
          </a:p>
        </p:txBody>
      </p:sp>
      <p:sp>
        <p:nvSpPr>
          <p:cNvPr id="322" name="Shape 322"/>
          <p:cNvSpPr/>
          <p:nvPr/>
        </p:nvSpPr>
        <p:spPr>
          <a:xfrm>
            <a:off x="379422" y="3879272"/>
            <a:ext cx="1576287" cy="657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0000"/>
                </a:solidFill>
              </a:defRPr>
            </a:pPr>
            <a:r>
              <a:t>12/28</a:t>
            </a:r>
            <a:endParaRPr>
              <a:solidFill>
                <a:srgbClr val="FFFFFF"/>
              </a:solidFill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公布最終確認坪數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公告繳費辦法</a:t>
            </a:r>
          </a:p>
        </p:txBody>
      </p:sp>
      <p:sp>
        <p:nvSpPr>
          <p:cNvPr id="323" name="Shape 323"/>
          <p:cNvSpPr/>
          <p:nvPr/>
        </p:nvSpPr>
        <p:spPr>
          <a:xfrm>
            <a:off x="2338509" y="3882385"/>
            <a:ext cx="2465287" cy="105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12/29 – 01/12</a:t>
            </a:r>
            <a:br/>
            <a:r>
              <a:rPr>
                <a:latin typeface="+mj-lt"/>
                <a:ea typeface="+mj-ea"/>
                <a:cs typeface="+mj-cs"/>
                <a:sym typeface="Helvetica"/>
              </a:rPr>
              <a:t>原系統帳號登入確認最終坪數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＊填寫第二階段資料表單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列印出保證金及場地費繳費表</a:t>
            </a:r>
          </a:p>
        </p:txBody>
      </p:sp>
      <p:sp>
        <p:nvSpPr>
          <p:cNvPr id="324" name="Shape 324"/>
          <p:cNvSpPr/>
          <p:nvPr/>
        </p:nvSpPr>
        <p:spPr>
          <a:xfrm>
            <a:off x="5218543" y="3882385"/>
            <a:ext cx="2109686" cy="1013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12/29 – 01/12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匯票繳交保證金及場地費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黏貼於表單上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回寄至駁二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線上確認收件狀況</a:t>
            </a:r>
          </a:p>
        </p:txBody>
      </p:sp>
      <p:sp>
        <p:nvSpPr>
          <p:cNvPr id="325" name="Shape 325"/>
          <p:cNvSpPr/>
          <p:nvPr/>
        </p:nvSpPr>
        <p:spPr>
          <a:xfrm>
            <a:off x="2010380" y="3063649"/>
            <a:ext cx="373408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6" name="Shape 326"/>
          <p:cNvSpPr/>
          <p:nvPr/>
        </p:nvSpPr>
        <p:spPr>
          <a:xfrm>
            <a:off x="4347095" y="306364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7" name="Shape 327"/>
          <p:cNvSpPr/>
          <p:nvPr/>
        </p:nvSpPr>
        <p:spPr>
          <a:xfrm>
            <a:off x="7004701" y="306364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/>
        </p:nvSpPr>
        <p:spPr>
          <a:xfrm>
            <a:off x="3694544" y="1492306"/>
            <a:ext cx="15265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線上填寫資料表單</a:t>
            </a:r>
          </a:p>
        </p:txBody>
      </p:sp>
      <p:sp>
        <p:nvSpPr>
          <p:cNvPr id="330" name="Shape 330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331" name="Shape 331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332" name="Shape 332"/>
          <p:cNvSpPr/>
          <p:nvPr/>
        </p:nvSpPr>
        <p:spPr>
          <a:xfrm>
            <a:off x="2890982" y="2697018"/>
            <a:ext cx="3735175" cy="2088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基本校系資料確認每日展場負責人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電力設備清單（含電力試算）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教師通行證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貨車通行證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戶外活動宣傳申請表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開幕式活動申請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貴賓邀請表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/>
          <p:nvPr/>
        </p:nvSpPr>
        <p:spPr>
          <a:xfrm>
            <a:off x="3694545" y="1492306"/>
            <a:ext cx="11709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相關事項提醒</a:t>
            </a:r>
          </a:p>
        </p:txBody>
      </p:sp>
      <p:sp>
        <p:nvSpPr>
          <p:cNvPr id="335" name="Shape 335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336" name="Shape 336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337" name="Shape 337"/>
          <p:cNvSpPr/>
          <p:nvPr/>
        </p:nvSpPr>
        <p:spPr>
          <a:xfrm>
            <a:off x="2336800" y="2780145"/>
            <a:ext cx="4570883" cy="2074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場地協調表</a:t>
            </a:r>
            <a:r>
              <a:t> </a:t>
            </a:r>
            <a:r>
              <a:rPr>
                <a:solidFill>
                  <a:srgbClr val="FF2600"/>
                </a:solidFill>
              </a:rPr>
              <a:t>12/28 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為繳交期限（退展亦同）</a:t>
            </a:r>
          </a:p>
          <a:p>
            <a:pPr>
              <a:defRPr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>
              <a:defRPr>
                <a:solidFill>
                  <a:srgbClr val="FFFFFF"/>
                </a:solidFill>
              </a:defRPr>
            </a:pPr>
            <a:endParaRPr>
              <a:latin typeface="+mj-lt"/>
              <a:ea typeface="+mj-ea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同一倉庫建議找同一電力或場佈廠商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展出燈具限制使用：</a:t>
            </a:r>
            <a:r>
              <a:rPr b="0"/>
              <a:t>220v LED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消防設備請勿遮蔽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t>●</a:t>
            </a:r>
            <a:r>
              <a:rPr b="0">
                <a:latin typeface="+mj-lt"/>
                <a:ea typeface="+mj-ea"/>
                <a:cs typeface="+mj-cs"/>
                <a:sym typeface="Helvetica"/>
              </a:rPr>
              <a:t>三籌時，施作廠商務必到場確認施作細節</a:t>
            </a: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340" name="Shape 340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第一次籌備會議</a:t>
            </a:r>
          </a:p>
        </p:txBody>
      </p:sp>
      <p:sp>
        <p:nvSpPr>
          <p:cNvPr id="341" name="Shape 341"/>
          <p:cNvSpPr/>
          <p:nvPr/>
        </p:nvSpPr>
        <p:spPr>
          <a:xfrm>
            <a:off x="3580075" y="2184483"/>
            <a:ext cx="1673236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青春設計節官網</a:t>
            </a:r>
          </a:p>
          <a:p>
            <a:pPr algn="ctr">
              <a:defRPr sz="1300">
                <a:solidFill>
                  <a:srgbClr val="FFFFFF"/>
                </a:solidFill>
                <a:latin typeface="roboto-slab"/>
                <a:ea typeface="roboto-slab"/>
                <a:cs typeface="roboto-slab"/>
                <a:sym typeface="roboto-slab"/>
              </a:defRPr>
            </a:pPr>
            <a:r>
              <a:t>http://www.ydf.org.tw/</a:t>
            </a:r>
          </a:p>
        </p:txBody>
      </p:sp>
      <p:sp>
        <p:nvSpPr>
          <p:cNvPr id="342" name="Shape 342"/>
          <p:cNvSpPr/>
          <p:nvPr/>
        </p:nvSpPr>
        <p:spPr>
          <a:xfrm>
            <a:off x="3454851" y="3429000"/>
            <a:ext cx="3247606" cy="2062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atin typeface="+mj-lt"/>
                <a:ea typeface="+mj-ea"/>
                <a:cs typeface="+mj-cs"/>
                <a:sym typeface="Helvetica"/>
              </a:rPr>
              <a:t>高雄市政府文化局</a:t>
            </a:r>
            <a:r>
              <a:rPr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dirty="0"/>
              <a:t>/ 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范先生</a:t>
            </a:r>
            <a:endParaRPr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+mj-lt"/>
                <a:ea typeface="+mj-ea"/>
                <a:cs typeface="+mj-cs"/>
                <a:sym typeface="Helvetica"/>
              </a:rPr>
              <a:t>高雄市鹽埕區大勇路</a:t>
            </a:r>
            <a:r>
              <a:rPr dirty="0"/>
              <a:t>1</a:t>
            </a:r>
            <a:r>
              <a:rPr dirty="0">
                <a:latin typeface="+mj-lt"/>
                <a:ea typeface="+mj-ea"/>
                <a:cs typeface="+mj-cs"/>
                <a:sym typeface="Helvetica"/>
              </a:rPr>
              <a:t>號</a:t>
            </a:r>
            <a:endParaRPr dirty="0">
              <a:latin typeface="roboto-slab"/>
              <a:ea typeface="roboto-slab"/>
              <a:cs typeface="roboto-slab"/>
              <a:sym typeface="roboto-slab"/>
            </a:endParaRP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07-5214899#522</a:t>
            </a:r>
            <a:endParaRPr dirty="0">
              <a:latin typeface="roboto-slab"/>
              <a:ea typeface="roboto-slab"/>
              <a:cs typeface="roboto-slab"/>
              <a:sym typeface="roboto-slab"/>
            </a:endParaRP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 dirty="0">
                <a:solidFill>
                  <a:srgbClr val="FFFF00"/>
                </a:solidFill>
                <a:uFill>
                  <a:solidFill>
                    <a:srgbClr val="F28943"/>
                  </a:solidFill>
                </a:uFill>
                <a:hlinkClick r:id="rId2"/>
              </a:rPr>
              <a:t>ydfpier2@gmail.com</a:t>
            </a: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u="sng" dirty="0">
              <a:solidFill>
                <a:srgbClr val="F28943"/>
              </a:solidFill>
              <a:uFill>
                <a:solidFill>
                  <a:srgbClr val="F28943"/>
                </a:solidFill>
              </a:uFill>
              <a:hlinkClick r:id="rId2"/>
            </a:endParaRPr>
          </a:p>
          <a:p>
            <a:pPr>
              <a:defRPr sz="1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u="sng" dirty="0">
              <a:solidFill>
                <a:srgbClr val="F28943"/>
              </a:solidFill>
              <a:uFill>
                <a:solidFill>
                  <a:srgbClr val="F28943"/>
                </a:solidFill>
              </a:uFill>
              <a:hlinkClick r:id="rId2"/>
            </a:endParaRPr>
          </a:p>
          <a:p>
            <a:pPr>
              <a:defRPr sz="1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latin typeface="+mj-lt"/>
                <a:ea typeface="+mj-ea"/>
                <a:cs typeface="+mj-cs"/>
                <a:sym typeface="Helvetica"/>
              </a:rPr>
              <a:t>中華民國設計師協會</a:t>
            </a:r>
            <a:r>
              <a:rPr dirty="0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dirty="0"/>
              <a:t>/ 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周小姐</a:t>
            </a:r>
            <a:endParaRPr lang="en-US" altLang="zh-TW" dirty="0">
              <a:latin typeface="+mj-lt"/>
              <a:ea typeface="+mj-ea"/>
              <a:cs typeface="+mj-cs"/>
              <a:sym typeface="Helvetica"/>
            </a:endParaRPr>
          </a:p>
          <a:p>
            <a:pPr>
              <a:defRPr sz="1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altLang="zh-TW" sz="1200" dirty="0">
                <a:latin typeface="arial" panose="020B0604020202020204" pitchFamily="34" charset="0"/>
              </a:rPr>
              <a:t>07-6158000#6509</a:t>
            </a:r>
            <a:br>
              <a:rPr lang="en-US" altLang="zh-TW" sz="1200" dirty="0">
                <a:latin typeface="arial" panose="020B0604020202020204" pitchFamily="34" charset="0"/>
              </a:rPr>
            </a:br>
            <a:r>
              <a:rPr lang="en-US" altLang="zh-TW" sz="1200" dirty="0">
                <a:latin typeface="arial" panose="020B0604020202020204" pitchFamily="34" charset="0"/>
                <a:hlinkClick r:id="rId3"/>
              </a:rPr>
              <a:t>maryjane@designer.org.tw</a:t>
            </a:r>
            <a:endParaRPr lang="en-US" altLang="zh-TW" sz="1200" dirty="0">
              <a:latin typeface="arial" panose="020B0604020202020204" pitchFamily="34" charset="0"/>
            </a:endParaRPr>
          </a:p>
          <a:p>
            <a:pPr>
              <a:defRPr sz="1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+mj-lt"/>
              <a:ea typeface="+mj-ea"/>
              <a:cs typeface="+mj-cs"/>
              <a:sym typeface="Helvetica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網狀">
  <a:themeElements>
    <a:clrScheme name="網狀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0000FF"/>
      </a:hlink>
      <a:folHlink>
        <a:srgbClr val="FF00FF"/>
      </a:folHlink>
    </a:clrScheme>
    <a:fontScheme name="網狀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網狀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網狀">
  <a:themeElements>
    <a:clrScheme name="網狀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0000FF"/>
      </a:hlink>
      <a:folHlink>
        <a:srgbClr val="FF00FF"/>
      </a:folHlink>
    </a:clrScheme>
    <a:fontScheme name="網狀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網狀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420</Words>
  <Application>Microsoft Office PowerPoint</Application>
  <PresentationFormat>如螢幕大小 (4:3)</PresentationFormat>
  <Paragraphs>197</Paragraphs>
  <Slides>23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3" baseType="lpstr">
      <vt:lpstr>Adobe 繁黑體 Std B</vt:lpstr>
      <vt:lpstr>roboto-slab</vt:lpstr>
      <vt:lpstr>SimHei</vt:lpstr>
      <vt:lpstr>王漢宗中明體繁</vt:lpstr>
      <vt:lpstr>王漢宗特明體繁</vt:lpstr>
      <vt:lpstr>arial</vt:lpstr>
      <vt:lpstr>arial</vt:lpstr>
      <vt:lpstr>Century Gothic</vt:lpstr>
      <vt:lpstr>Helvetica</vt:lpstr>
      <vt:lpstr>網狀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</cp:revision>
  <dcterms:modified xsi:type="dcterms:W3CDTF">2017-12-27T02:35:46Z</dcterms:modified>
</cp:coreProperties>
</file>