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4" r:id="rId3"/>
    <p:sldId id="263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97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6649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33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295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7874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124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763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800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31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1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598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8342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715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9224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2034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3291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430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CC9D8BC-915F-45C4-A82B-372D7C28552C}" type="datetimeFigureOut">
              <a:rPr lang="zh-TW" altLang="en-US" smtClean="0"/>
              <a:t>2017/11/7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33097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aryjane@designer.org.tw" TargetMode="External"/><Relationship Id="rId2" Type="http://schemas.openxmlformats.org/officeDocument/2006/relationships/hyperlink" Target="mailto:ydfpier2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351230" y="2907582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389701" y="334616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</p:spTree>
    <p:extLst>
      <p:ext uri="{BB962C8B-B14F-4D97-AF65-F5344CB8AC3E}">
        <p14:creationId xmlns:p14="http://schemas.microsoft.com/office/powerpoint/2010/main" val="102279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2" name="矩形 1"/>
          <p:cNvSpPr/>
          <p:nvPr/>
        </p:nvSpPr>
        <p:spPr>
          <a:xfrm>
            <a:off x="1904625" y="2419627"/>
            <a:ext cx="53347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展期：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2018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年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4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月</a:t>
            </a:r>
            <a:r>
              <a:rPr lang="en-US" altLang="zh-TW" sz="1600" dirty="0" smtClean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27</a:t>
            </a:r>
            <a:r>
              <a:rPr lang="zh-TW" altLang="en-US" sz="1600" dirty="0" smtClean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(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五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)-5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月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6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(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)</a:t>
            </a:r>
          </a:p>
          <a:p>
            <a:pPr algn="ctr"/>
            <a:endParaRPr lang="en-US" altLang="zh-TW" sz="1600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  <a:p>
            <a:pPr algn="ctr"/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進場：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2018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年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4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月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23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(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一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)-4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月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26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(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四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)</a:t>
            </a:r>
          </a:p>
          <a:p>
            <a:pPr algn="ctr"/>
            <a:endParaRPr lang="en-US" altLang="zh-TW" sz="1600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  <a:p>
            <a:pPr algn="ctr"/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退場：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2018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年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5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月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7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(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一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)-5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月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9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日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(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三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)</a:t>
            </a:r>
          </a:p>
          <a:p>
            <a:pPr algn="ctr"/>
            <a:endParaRPr lang="en-US" altLang="zh-TW" sz="1600" dirty="0">
              <a:latin typeface="王漢宗特明體繁" panose="02020300000000000000" pitchFamily="18" charset="-120"/>
              <a:ea typeface="王漢宗特明體繁" panose="02020300000000000000" pitchFamily="18" charset="-120"/>
            </a:endParaRPr>
          </a:p>
          <a:p>
            <a:pPr algn="ctr"/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展場：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zh-TW" altLang="en-US" sz="1600" dirty="0">
                <a:solidFill>
                  <a:srgbClr val="FF0000"/>
                </a:solidFill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大勇區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-P2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倉庫、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P3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倉庫、自行車倉庫、</a:t>
            </a:r>
            <a:r>
              <a:rPr lang="zh-TW" altLang="en-US" sz="1600" u="sng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七號倉庫</a:t>
            </a:r>
            <a:r>
              <a:rPr lang="en-US" altLang="zh-TW" sz="1600" u="sng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2F</a:t>
            </a:r>
          </a:p>
          <a:p>
            <a:pPr algn="ctr"/>
            <a:r>
              <a:rPr lang="zh-TW" altLang="en-US" sz="1600" dirty="0">
                <a:solidFill>
                  <a:srgbClr val="FF0000"/>
                </a:solidFill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蓬萊區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-B4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倉庫、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B3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倉庫、</a:t>
            </a:r>
            <a:r>
              <a:rPr lang="en-US" altLang="zh-TW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B6</a:t>
            </a:r>
            <a:r>
              <a:rPr lang="zh-TW" altLang="en-US" sz="1600" dirty="0">
                <a:latin typeface="王漢宗中明體繁" panose="02020300000000000000" pitchFamily="18" charset="-120"/>
                <a:ea typeface="王漢宗中明體繁" panose="02020300000000000000" pitchFamily="18" charset="-120"/>
              </a:rPr>
              <a:t>倉庫</a:t>
            </a:r>
            <a:endParaRPr lang="en-US" altLang="zh-TW" sz="1600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88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8588"/>
          <a:stretch/>
        </p:blipFill>
        <p:spPr>
          <a:xfrm>
            <a:off x="1082500" y="1469224"/>
            <a:ext cx="7275564" cy="447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3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2" name="矩形 1"/>
          <p:cNvSpPr/>
          <p:nvPr/>
        </p:nvSpPr>
        <p:spPr>
          <a:xfrm>
            <a:off x="437826" y="3222555"/>
            <a:ext cx="387856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/>
              <a:t>● </a:t>
            </a:r>
            <a:r>
              <a:rPr lang="zh-TW" altLang="en-US" sz="1350" b="1" dirty="0">
                <a:solidFill>
                  <a:srgbClr val="FF0000"/>
                </a:solidFill>
              </a:rPr>
              <a:t>青春影展 </a:t>
            </a:r>
            <a:r>
              <a:rPr lang="en-US" altLang="zh-TW" sz="1350" b="1" dirty="0">
                <a:solidFill>
                  <a:srgbClr val="FF0000"/>
                </a:solidFill>
              </a:rPr>
              <a:t>/ </a:t>
            </a:r>
            <a:r>
              <a:rPr lang="zh-TW" altLang="en-US" sz="1350" b="1" dirty="0">
                <a:solidFill>
                  <a:srgbClr val="FF0000"/>
                </a:solidFill>
              </a:rPr>
              <a:t>影音媒體創作</a:t>
            </a:r>
            <a:r>
              <a:rPr lang="zh-TW" altLang="en-US" sz="1350" b="1" dirty="0">
                <a:solidFill>
                  <a:srgbClr val="FF0000"/>
                </a:solidFill>
                <a:latin typeface="roboto-slab"/>
              </a:rPr>
              <a:t>類</a:t>
            </a:r>
            <a:r>
              <a:rPr lang="en-US" altLang="zh-TW" sz="1350" b="1" dirty="0">
                <a:solidFill>
                  <a:srgbClr val="FF0000"/>
                </a:solidFill>
              </a:rPr>
              <a:t>/ </a:t>
            </a:r>
            <a:r>
              <a:rPr lang="zh-TW" altLang="en-US" sz="1350" b="1" dirty="0">
                <a:solidFill>
                  <a:srgbClr val="FF0000"/>
                </a:solidFill>
              </a:rPr>
              <a:t>高雄電影館</a:t>
            </a:r>
            <a:endParaRPr lang="en-US" altLang="zh-TW" sz="1350" b="1" dirty="0">
              <a:solidFill>
                <a:srgbClr val="FF0000"/>
              </a:solidFill>
            </a:endParaRPr>
          </a:p>
          <a:p>
            <a:r>
              <a:rPr lang="zh-TW" altLang="en-US" sz="900" dirty="0"/>
              <a:t>         含動畫、劇情片、實驗片、廣告片、</a:t>
            </a:r>
            <a:r>
              <a:rPr lang="en-US" altLang="zh-TW" sz="900" dirty="0"/>
              <a:t>MTV</a:t>
            </a:r>
            <a:r>
              <a:rPr lang="zh-TW" altLang="en-US" sz="900" dirty="0"/>
              <a:t>、紀錄片、影 視多媒體等。</a:t>
            </a:r>
            <a:endParaRPr lang="en-US" altLang="zh-TW" sz="900" b="1" dirty="0">
              <a:solidFill>
                <a:srgbClr val="FF0000"/>
              </a:solidFill>
            </a:endParaRPr>
          </a:p>
          <a:p>
            <a:r>
              <a:rPr lang="en-US" altLang="zh-TW" sz="900" dirty="0"/>
              <a:t>         (</a:t>
            </a:r>
            <a:r>
              <a:rPr lang="zh-TW" altLang="en-US" sz="900" dirty="0"/>
              <a:t>另詳高雄市電影館青春影展參展辦法</a:t>
            </a:r>
            <a:r>
              <a:rPr lang="en-US" altLang="zh-TW" sz="900" dirty="0"/>
              <a:t>)</a:t>
            </a:r>
          </a:p>
          <a:p>
            <a:endParaRPr lang="en-US" altLang="zh-TW" sz="1350" b="1" dirty="0">
              <a:solidFill>
                <a:srgbClr val="FF0000"/>
              </a:solidFill>
              <a:latin typeface="roboto-slab"/>
            </a:endParaRPr>
          </a:p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視覺傳達設計類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900" dirty="0"/>
              <a:t>         含包裝、企業識別體系、海報、攝影、插畫、廣告等。</a:t>
            </a:r>
            <a:endParaRPr lang="en-US" altLang="zh-TW" sz="900" dirty="0"/>
          </a:p>
          <a:p>
            <a:endParaRPr lang="zh-TW" altLang="en-US" sz="900" b="1" dirty="0">
              <a:solidFill>
                <a:srgbClr val="000000"/>
              </a:solidFill>
              <a:latin typeface="roboto-slab"/>
            </a:endParaRPr>
          </a:p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立體造型暨產品設計類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900" dirty="0"/>
              <a:t>         含產品設計、立體造型設計、工業設計、工藝設計等。</a:t>
            </a:r>
            <a:endParaRPr lang="en-US" altLang="zh-TW" sz="900" b="1" dirty="0">
              <a:solidFill>
                <a:srgbClr val="000000"/>
              </a:solidFill>
              <a:latin typeface="roboto-slab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85448" y="2308138"/>
            <a:ext cx="126188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3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展出內容規劃 </a:t>
            </a:r>
          </a:p>
        </p:txBody>
      </p:sp>
      <p:sp>
        <p:nvSpPr>
          <p:cNvPr id="4" name="矩形 3"/>
          <p:cNvSpPr/>
          <p:nvPr/>
        </p:nvSpPr>
        <p:spPr>
          <a:xfrm>
            <a:off x="4827612" y="315330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互動科技與遊戲設計類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1350" dirty="0"/>
              <a:t>     </a:t>
            </a:r>
            <a:r>
              <a:rPr lang="zh-TW" altLang="en-US" sz="900" dirty="0"/>
              <a:t>含遊戲設計、互動多媒體設計、科技藝術等。</a:t>
            </a:r>
            <a:endParaRPr lang="en-US" altLang="zh-TW" sz="900" b="1" dirty="0">
              <a:solidFill>
                <a:srgbClr val="000000"/>
              </a:solidFill>
              <a:latin typeface="roboto-slab"/>
            </a:endParaRPr>
          </a:p>
          <a:p>
            <a:endParaRPr lang="zh-TW" altLang="en-US" sz="1350" b="1" dirty="0">
              <a:solidFill>
                <a:srgbClr val="000000"/>
              </a:solidFill>
              <a:latin typeface="roboto-slab"/>
            </a:endParaRPr>
          </a:p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空間設計類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1350" dirty="0"/>
              <a:t>     </a:t>
            </a:r>
            <a:r>
              <a:rPr lang="zh-TW" altLang="en-US" sz="900" dirty="0"/>
              <a:t>含建築設計、室內設計、空間設計、景觀建築設計等。</a:t>
            </a:r>
            <a:endParaRPr lang="en-US" altLang="zh-TW" sz="900" b="1" dirty="0">
              <a:solidFill>
                <a:srgbClr val="000000"/>
              </a:solidFill>
              <a:latin typeface="roboto-slab"/>
            </a:endParaRPr>
          </a:p>
          <a:p>
            <a:endParaRPr lang="zh-TW" altLang="en-US" sz="1350" b="1" dirty="0">
              <a:solidFill>
                <a:srgbClr val="000000"/>
              </a:solidFill>
              <a:latin typeface="roboto-slab"/>
            </a:endParaRPr>
          </a:p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流行時尚設計類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1350" dirty="0"/>
              <a:t>     </a:t>
            </a:r>
            <a:r>
              <a:rPr lang="zh-TW" altLang="en-US" sz="900" dirty="0"/>
              <a:t>含服裝設計、流行時尚、整體造型設計等。</a:t>
            </a:r>
            <a:endParaRPr lang="zh-TW" altLang="en-US" sz="900" b="1" dirty="0">
              <a:solidFill>
                <a:srgbClr val="000000"/>
              </a:solidFill>
              <a:latin typeface="roboto-slab"/>
            </a:endParaRPr>
          </a:p>
        </p:txBody>
      </p:sp>
    </p:spTree>
    <p:extLst>
      <p:ext uri="{BB962C8B-B14F-4D97-AF65-F5344CB8AC3E}">
        <p14:creationId xmlns:p14="http://schemas.microsoft.com/office/powerpoint/2010/main" val="674437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3" name="矩形 2"/>
          <p:cNvSpPr/>
          <p:nvPr/>
        </p:nvSpPr>
        <p:spPr>
          <a:xfrm>
            <a:off x="444933" y="3655627"/>
            <a:ext cx="101502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11/7</a:t>
            </a:r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公告辦法</a:t>
            </a:r>
            <a:endParaRPr lang="en-US" altLang="zh-TW" sz="105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pPr algn="ctr"/>
            <a:r>
              <a:rPr lang="zh-TW" altLang="en-US" sz="1050" dirty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以系所為單位</a:t>
            </a:r>
          </a:p>
        </p:txBody>
      </p:sp>
      <p:sp>
        <p:nvSpPr>
          <p:cNvPr id="6" name="矩形 5"/>
          <p:cNvSpPr/>
          <p:nvPr/>
        </p:nvSpPr>
        <p:spPr>
          <a:xfrm>
            <a:off x="1459956" y="3655628"/>
            <a:ext cx="18261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11/14  1200 </a:t>
            </a:r>
          </a:p>
          <a:p>
            <a:pPr algn="ctr"/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12/05  1700</a:t>
            </a:r>
            <a:endParaRPr lang="zh-TW" altLang="en-US" sz="105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pPr algn="ctr"/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●列印線上報名表</a:t>
            </a:r>
          </a:p>
          <a:p>
            <a:pPr algn="ctr"/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(</a:t>
            </a:r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系主任簽章；加蓋系所印章</a:t>
            </a:r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)</a:t>
            </a:r>
            <a:endParaRPr lang="zh-TW" altLang="en-US" sz="105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98861" y="2902291"/>
            <a:ext cx="129481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350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第二次籌備會</a:t>
            </a:r>
          </a:p>
        </p:txBody>
      </p:sp>
      <p:sp>
        <p:nvSpPr>
          <p:cNvPr id="8" name="矩形 7"/>
          <p:cNvSpPr/>
          <p:nvPr/>
        </p:nvSpPr>
        <p:spPr>
          <a:xfrm>
            <a:off x="3340319" y="3655628"/>
            <a:ext cx="18936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●確認場地坪數展場位置確定</a:t>
            </a:r>
          </a:p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●異動協調</a:t>
            </a:r>
          </a:p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●競賽辦法</a:t>
            </a:r>
          </a:p>
        </p:txBody>
      </p:sp>
      <p:sp>
        <p:nvSpPr>
          <p:cNvPr id="9" name="矩形 8"/>
          <p:cNvSpPr/>
          <p:nvPr/>
        </p:nvSpPr>
        <p:spPr>
          <a:xfrm>
            <a:off x="1866414" y="2902291"/>
            <a:ext cx="108922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350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繳交報名表</a:t>
            </a:r>
            <a:endParaRPr lang="zh-TW" altLang="en-US" sz="135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7464" y="2902291"/>
            <a:ext cx="8771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350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官網公告</a:t>
            </a:r>
            <a:endParaRPr lang="zh-TW" altLang="en-US" sz="135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37895" y="2902291"/>
            <a:ext cx="105028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350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繳交場地費</a:t>
            </a:r>
          </a:p>
        </p:txBody>
      </p:sp>
      <p:sp>
        <p:nvSpPr>
          <p:cNvPr id="12" name="矩形 11"/>
          <p:cNvSpPr/>
          <p:nvPr/>
        </p:nvSpPr>
        <p:spPr>
          <a:xfrm>
            <a:off x="5233960" y="3655630"/>
            <a:ext cx="1748828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●保證金</a:t>
            </a:r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10,000 </a:t>
            </a:r>
            <a:b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</a:br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（退場無誤後歸還保證金）</a:t>
            </a:r>
            <a:b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</a:br>
            <a:endParaRPr lang="zh-TW" altLang="en-US" sz="105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●依實際分配坪數繳場地費</a:t>
            </a:r>
          </a:p>
          <a:p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1,000</a:t>
            </a:r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元</a:t>
            </a:r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/</a:t>
            </a:r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坪</a:t>
            </a:r>
          </a:p>
          <a:p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(</a:t>
            </a:r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進退場及展出場租</a:t>
            </a:r>
            <a:r>
              <a:rPr lang="en-US" altLang="zh-TW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)</a:t>
            </a:r>
            <a:endParaRPr lang="zh-TW" altLang="en-US" sz="105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55034" y="2902291"/>
            <a:ext cx="90516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350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三籌場勘</a:t>
            </a:r>
          </a:p>
        </p:txBody>
      </p:sp>
      <p:sp>
        <p:nvSpPr>
          <p:cNvPr id="14" name="矩形 13"/>
          <p:cNvSpPr/>
          <p:nvPr/>
        </p:nvSpPr>
        <p:spPr>
          <a:xfrm>
            <a:off x="7117843" y="3782585"/>
            <a:ext cx="175858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●進退場動線確認現場場勘</a:t>
            </a:r>
          </a:p>
          <a:p>
            <a:r>
              <a:rPr lang="zh-TW" altLang="en-US" sz="105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●施作細節確認</a:t>
            </a:r>
          </a:p>
        </p:txBody>
      </p:sp>
      <p:sp>
        <p:nvSpPr>
          <p:cNvPr id="15" name="矩形 14"/>
          <p:cNvSpPr/>
          <p:nvPr/>
        </p:nvSpPr>
        <p:spPr>
          <a:xfrm>
            <a:off x="3960294" y="1892502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3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參展流程說明</a:t>
            </a:r>
          </a:p>
        </p:txBody>
      </p:sp>
      <p:sp>
        <p:nvSpPr>
          <p:cNvPr id="2" name="箭號: 向右 1">
            <a:extLst>
              <a:ext uri="{FF2B5EF4-FFF2-40B4-BE49-F238E27FC236}">
                <a16:creationId xmlns:a16="http://schemas.microsoft.com/office/drawing/2014/main" xmlns="" id="{937B8DEF-E246-4B08-AFB9-66E2DD581D56}"/>
              </a:ext>
            </a:extLst>
          </p:cNvPr>
          <p:cNvSpPr/>
          <p:nvPr/>
        </p:nvSpPr>
        <p:spPr>
          <a:xfrm>
            <a:off x="1443010" y="2950732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箭號: 向右 15">
            <a:extLst>
              <a:ext uri="{FF2B5EF4-FFF2-40B4-BE49-F238E27FC236}">
                <a16:creationId xmlns:a16="http://schemas.microsoft.com/office/drawing/2014/main" xmlns="" id="{D2A6D3D2-5778-48A1-BEC3-41F1D0C7EADF}"/>
              </a:ext>
            </a:extLst>
          </p:cNvPr>
          <p:cNvSpPr/>
          <p:nvPr/>
        </p:nvSpPr>
        <p:spPr>
          <a:xfrm>
            <a:off x="3037651" y="2950732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箭號: 向右 16">
            <a:extLst>
              <a:ext uri="{FF2B5EF4-FFF2-40B4-BE49-F238E27FC236}">
                <a16:creationId xmlns:a16="http://schemas.microsoft.com/office/drawing/2014/main" xmlns="" id="{2E6D24B5-6A02-4EE6-8DC5-ED6B7A531217}"/>
              </a:ext>
            </a:extLst>
          </p:cNvPr>
          <p:cNvSpPr/>
          <p:nvPr/>
        </p:nvSpPr>
        <p:spPr>
          <a:xfrm>
            <a:off x="4912554" y="2967678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箭號: 向右 17">
            <a:extLst>
              <a:ext uri="{FF2B5EF4-FFF2-40B4-BE49-F238E27FC236}">
                <a16:creationId xmlns:a16="http://schemas.microsoft.com/office/drawing/2014/main" xmlns="" id="{695A3CE3-36B6-4F18-84D7-75DE06AA17DB}"/>
              </a:ext>
            </a:extLst>
          </p:cNvPr>
          <p:cNvSpPr/>
          <p:nvPr/>
        </p:nvSpPr>
        <p:spPr>
          <a:xfrm>
            <a:off x="6779558" y="2967678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953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16" name="矩形 15"/>
          <p:cNvSpPr/>
          <p:nvPr/>
        </p:nvSpPr>
        <p:spPr>
          <a:xfrm>
            <a:off x="3084604" y="2488608"/>
            <a:ext cx="253853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350" dirty="0">
                <a:latin typeface="roboto-slab"/>
              </a:rPr>
              <a:t>以</a:t>
            </a:r>
            <a:r>
              <a:rPr lang="zh-TW" altLang="en-US" sz="1350" dirty="0">
                <a:solidFill>
                  <a:srgbClr val="FF0000"/>
                </a:solidFill>
                <a:latin typeface="roboto-slab"/>
              </a:rPr>
              <a:t>組別</a:t>
            </a:r>
            <a:r>
              <a:rPr lang="zh-TW" altLang="en-US" sz="1350" dirty="0">
                <a:latin typeface="roboto-slab"/>
              </a:rPr>
              <a:t>為單位個別線上報名</a:t>
            </a:r>
          </a:p>
          <a:p>
            <a:pPr algn="ctr"/>
            <a:r>
              <a:rPr lang="zh-TW" altLang="en-US" sz="1350" dirty="0">
                <a:latin typeface="roboto-slab"/>
              </a:rPr>
              <a:t>上傳資料及圖片</a:t>
            </a:r>
          </a:p>
        </p:txBody>
      </p:sp>
      <p:sp>
        <p:nvSpPr>
          <p:cNvPr id="11" name="矩形 10"/>
          <p:cNvSpPr/>
          <p:nvPr/>
        </p:nvSpPr>
        <p:spPr>
          <a:xfrm>
            <a:off x="5248530" y="4800383"/>
            <a:ext cx="38785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視覺傳達設計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900" dirty="0"/>
              <a:t>         含包裝、企業識別體系、海報、攝影、插畫、廣告等。</a:t>
            </a:r>
            <a:endParaRPr lang="en-US" altLang="zh-TW" sz="900" dirty="0"/>
          </a:p>
          <a:p>
            <a:endParaRPr lang="zh-TW" altLang="en-US" sz="900" b="1" dirty="0">
              <a:latin typeface="roboto-slab"/>
            </a:endParaRPr>
          </a:p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立體造型暨產品設計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900" dirty="0"/>
              <a:t>         含產品設計、立體造型設計、工業設計、工藝設計等。</a:t>
            </a:r>
            <a:endParaRPr lang="en-US" altLang="zh-TW" sz="900" b="1" dirty="0">
              <a:latin typeface="roboto-slab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48530" y="3654976"/>
            <a:ext cx="310663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互動科技與遊戲設計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1350" dirty="0"/>
              <a:t>     </a:t>
            </a:r>
            <a:r>
              <a:rPr lang="zh-TW" altLang="en-US" sz="900" dirty="0"/>
              <a:t>含遊戲設計、互動多媒體設計、科技藝術等。</a:t>
            </a:r>
            <a:endParaRPr lang="en-US" altLang="zh-TW" sz="900" b="1" dirty="0">
              <a:latin typeface="roboto-slab"/>
            </a:endParaRPr>
          </a:p>
          <a:p>
            <a:endParaRPr lang="zh-TW" altLang="en-US" sz="900" b="1" dirty="0">
              <a:latin typeface="roboto-slab"/>
            </a:endParaRPr>
          </a:p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空間設計</a:t>
            </a:r>
            <a:endParaRPr lang="en-US" altLang="zh-TW" sz="1350" b="1" dirty="0">
              <a:latin typeface="roboto-slab"/>
            </a:endParaRPr>
          </a:p>
          <a:p>
            <a:r>
              <a:rPr lang="zh-TW" altLang="en-US" sz="1350" dirty="0"/>
              <a:t>     </a:t>
            </a:r>
            <a:r>
              <a:rPr lang="zh-TW" altLang="en-US" sz="900" dirty="0"/>
              <a:t>含建築設計、室內設計、空間設計、景觀建築設計等。</a:t>
            </a:r>
            <a:endParaRPr lang="en-US" altLang="zh-TW" sz="900" b="1" dirty="0">
              <a:latin typeface="roboto-slab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48530" y="5807291"/>
            <a:ext cx="152085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/>
              <a:t>● </a:t>
            </a:r>
            <a:r>
              <a:rPr lang="zh-TW" altLang="en-US" sz="1350" b="1" dirty="0">
                <a:latin typeface="roboto-slab"/>
              </a:rPr>
              <a:t>場地競賽</a:t>
            </a:r>
            <a:endParaRPr lang="en-US" altLang="zh-TW" sz="1350" b="1" dirty="0">
              <a:latin typeface="roboto-slab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15291" y="1821525"/>
            <a:ext cx="8771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3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競賽說明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10090C2-E741-4D5F-95F0-FAD826054CBB}"/>
              </a:ext>
            </a:extLst>
          </p:cNvPr>
          <p:cNvSpPr/>
          <p:nvPr/>
        </p:nvSpPr>
        <p:spPr>
          <a:xfrm>
            <a:off x="392546" y="366126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1200" b="1" dirty="0"/>
              <a:t>● </a:t>
            </a:r>
            <a:r>
              <a:rPr lang="zh-TW" altLang="en-US" sz="1200" b="1" dirty="0">
                <a:solidFill>
                  <a:srgbClr val="FF0000"/>
                </a:solidFill>
              </a:rPr>
              <a:t>青春影展 </a:t>
            </a:r>
            <a:r>
              <a:rPr lang="en-US" altLang="zh-TW" sz="1200" b="1" dirty="0">
                <a:solidFill>
                  <a:srgbClr val="FF0000"/>
                </a:solidFill>
              </a:rPr>
              <a:t>/ </a:t>
            </a:r>
            <a:r>
              <a:rPr lang="zh-TW" altLang="en-US" sz="1200" b="1" dirty="0">
                <a:solidFill>
                  <a:srgbClr val="FF0000"/>
                </a:solidFill>
              </a:rPr>
              <a:t>影音媒體創作</a:t>
            </a:r>
            <a:r>
              <a:rPr lang="zh-TW" altLang="en-US" sz="1200" b="1" dirty="0">
                <a:solidFill>
                  <a:srgbClr val="FF0000"/>
                </a:solidFill>
                <a:latin typeface="roboto-slab"/>
              </a:rPr>
              <a:t>類</a:t>
            </a:r>
            <a:r>
              <a:rPr lang="en-US" altLang="zh-TW" sz="1200" b="1" dirty="0">
                <a:solidFill>
                  <a:srgbClr val="FF0000"/>
                </a:solidFill>
              </a:rPr>
              <a:t>/ </a:t>
            </a:r>
            <a:r>
              <a:rPr lang="zh-TW" altLang="en-US" sz="1200" b="1" dirty="0">
                <a:solidFill>
                  <a:srgbClr val="FF0000"/>
                </a:solidFill>
              </a:rPr>
              <a:t>高雄電影館</a:t>
            </a:r>
            <a:endParaRPr lang="en-US" altLang="zh-TW" sz="1200" b="1" dirty="0">
              <a:solidFill>
                <a:srgbClr val="FF0000"/>
              </a:solidFill>
            </a:endParaRPr>
          </a:p>
          <a:p>
            <a:r>
              <a:rPr lang="zh-TW" altLang="en-US" sz="1200" dirty="0"/>
              <a:t>    </a:t>
            </a:r>
            <a:r>
              <a:rPr lang="zh-TW" altLang="en-US" sz="1100" dirty="0"/>
              <a:t>含動畫、劇情片、實驗片、廣告片、</a:t>
            </a:r>
            <a:r>
              <a:rPr lang="en-US" altLang="zh-TW" sz="1100" dirty="0"/>
              <a:t>MTV</a:t>
            </a:r>
            <a:r>
              <a:rPr lang="zh-TW" altLang="en-US" sz="1100" dirty="0"/>
              <a:t>、紀錄片、影 視多媒</a:t>
            </a:r>
            <a:endParaRPr lang="en-US" altLang="zh-TW" sz="1100" dirty="0"/>
          </a:p>
          <a:p>
            <a:r>
              <a:rPr lang="en-US" altLang="zh-TW" sz="1100" dirty="0"/>
              <a:t>    </a:t>
            </a:r>
            <a:r>
              <a:rPr lang="zh-TW" altLang="en-US" sz="1100" dirty="0"/>
              <a:t>體等。</a:t>
            </a:r>
            <a:endParaRPr lang="en-US" altLang="zh-TW" sz="1100" b="1" dirty="0">
              <a:solidFill>
                <a:srgbClr val="FF0000"/>
              </a:solidFill>
            </a:endParaRPr>
          </a:p>
          <a:p>
            <a:r>
              <a:rPr lang="en-US" altLang="zh-TW" sz="1100" dirty="0"/>
              <a:t>    (</a:t>
            </a:r>
            <a:r>
              <a:rPr lang="zh-TW" altLang="en-US" sz="1100" dirty="0"/>
              <a:t>另詳高雄市電影館青春影展參展辦法</a:t>
            </a:r>
            <a:r>
              <a:rPr lang="en-US" altLang="zh-TW" sz="1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492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2" name="矩形 1"/>
          <p:cNvSpPr/>
          <p:nvPr/>
        </p:nvSpPr>
        <p:spPr>
          <a:xfrm>
            <a:off x="738909" y="4804204"/>
            <a:ext cx="83717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350" dirty="0">
                <a:latin typeface="bubblegumsans"/>
              </a:rPr>
              <a:t>100,000 </a:t>
            </a:r>
            <a:endParaRPr lang="zh-TW" altLang="en-US" sz="1350" dirty="0"/>
          </a:p>
        </p:txBody>
      </p:sp>
      <p:sp>
        <p:nvSpPr>
          <p:cNvPr id="3" name="文字方塊 2"/>
          <p:cNvSpPr txBox="1"/>
          <p:nvPr/>
        </p:nvSpPr>
        <p:spPr>
          <a:xfrm>
            <a:off x="1062839" y="4373563"/>
            <a:ext cx="357790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金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810423" y="4373563"/>
            <a:ext cx="357790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銀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2530589" y="4373563"/>
            <a:ext cx="357790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銅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250758" y="4373563"/>
            <a:ext cx="530915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優勝</a:t>
            </a:r>
          </a:p>
        </p:txBody>
      </p:sp>
      <p:sp>
        <p:nvSpPr>
          <p:cNvPr id="9" name="矩形 8"/>
          <p:cNvSpPr/>
          <p:nvPr/>
        </p:nvSpPr>
        <p:spPr>
          <a:xfrm>
            <a:off x="1653668" y="4804204"/>
            <a:ext cx="66877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350" dirty="0">
                <a:latin typeface="bubblegumsans"/>
              </a:rPr>
              <a:t>50,000</a:t>
            </a:r>
            <a:endParaRPr lang="zh-TW" altLang="en-US" sz="1350" dirty="0"/>
          </a:p>
        </p:txBody>
      </p:sp>
      <p:sp>
        <p:nvSpPr>
          <p:cNvPr id="11" name="矩形 10"/>
          <p:cNvSpPr/>
          <p:nvPr/>
        </p:nvSpPr>
        <p:spPr>
          <a:xfrm>
            <a:off x="2398743" y="4804204"/>
            <a:ext cx="66877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350" dirty="0">
                <a:latin typeface="bubblegumsans"/>
              </a:rPr>
              <a:t>30,000</a:t>
            </a:r>
            <a:endParaRPr lang="zh-TW" altLang="en-US" sz="1350" dirty="0"/>
          </a:p>
        </p:txBody>
      </p:sp>
      <p:sp>
        <p:nvSpPr>
          <p:cNvPr id="12" name="矩形 11"/>
          <p:cNvSpPr/>
          <p:nvPr/>
        </p:nvSpPr>
        <p:spPr>
          <a:xfrm>
            <a:off x="3199060" y="4804204"/>
            <a:ext cx="66877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350" dirty="0">
                <a:latin typeface="bubblegumsans"/>
              </a:rPr>
              <a:t>20,000</a:t>
            </a:r>
            <a:endParaRPr lang="zh-TW" altLang="en-US" sz="1350" dirty="0"/>
          </a:p>
        </p:txBody>
      </p:sp>
      <p:sp>
        <p:nvSpPr>
          <p:cNvPr id="13" name="矩形 12"/>
          <p:cNvSpPr/>
          <p:nvPr/>
        </p:nvSpPr>
        <p:spPr>
          <a:xfrm>
            <a:off x="1269830" y="3768810"/>
            <a:ext cx="209807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350" b="1" spc="-41" dirty="0">
                <a:ea typeface="微軟正黑體" panose="020B0604030504040204" pitchFamily="34" charset="-120"/>
                <a:cs typeface="微軟正黑體" panose="020B0604030504040204" pitchFamily="34" charset="-120"/>
              </a:rPr>
              <a:t>青春設計節-</a:t>
            </a:r>
            <a:r>
              <a:rPr lang="zh-TW" altLang="zh-TW" sz="1350" b="1" spc="-41" dirty="0">
                <a:solidFill>
                  <a:srgbClr val="FF0000"/>
                </a:solidFill>
                <a:ea typeface="微軟正黑體" panose="020B0604030504040204" pitchFamily="34" charset="-120"/>
                <a:cs typeface="微軟正黑體" panose="020B0604030504040204" pitchFamily="34" charset="-120"/>
              </a:rPr>
              <a:t>創意設計</a:t>
            </a:r>
            <a:r>
              <a:rPr lang="zh-TW" altLang="zh-TW" sz="1350" b="1" spc="-41" dirty="0">
                <a:ea typeface="微軟正黑體" panose="020B0604030504040204" pitchFamily="34" charset="-120"/>
                <a:cs typeface="微軟正黑體" panose="020B0604030504040204" pitchFamily="34" charset="-120"/>
              </a:rPr>
              <a:t>競賽</a:t>
            </a:r>
            <a:endParaRPr lang="zh-TW" altLang="en-US" sz="1350" dirty="0"/>
          </a:p>
        </p:txBody>
      </p:sp>
      <p:sp>
        <p:nvSpPr>
          <p:cNvPr id="14" name="矩形 13"/>
          <p:cNvSpPr/>
          <p:nvPr/>
        </p:nvSpPr>
        <p:spPr>
          <a:xfrm>
            <a:off x="5808238" y="3768810"/>
            <a:ext cx="21026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350" b="1" spc="-38" dirty="0">
                <a:ea typeface="微軟正黑體" panose="020B0604030504040204" pitchFamily="34" charset="-120"/>
                <a:cs typeface="微軟正黑體" panose="020B0604030504040204" pitchFamily="34" charset="-120"/>
              </a:rPr>
              <a:t>青春設計節-</a:t>
            </a:r>
            <a:r>
              <a:rPr lang="zh-TW" altLang="zh-TW" sz="1350" b="1" spc="-38" dirty="0">
                <a:solidFill>
                  <a:srgbClr val="FF0000"/>
                </a:solidFill>
                <a:ea typeface="微軟正黑體" panose="020B0604030504040204" pitchFamily="34" charset="-120"/>
                <a:cs typeface="微軟正黑體" panose="020B0604030504040204" pitchFamily="34" charset="-120"/>
              </a:rPr>
              <a:t>場地設計</a:t>
            </a:r>
            <a:r>
              <a:rPr lang="zh-TW" altLang="zh-TW" sz="1350" b="1" spc="-38" dirty="0">
                <a:ea typeface="微軟正黑體" panose="020B0604030504040204" pitchFamily="34" charset="-120"/>
                <a:cs typeface="微軟正黑體" panose="020B0604030504040204" pitchFamily="34" charset="-120"/>
              </a:rPr>
              <a:t>競賽</a:t>
            </a:r>
            <a:endParaRPr lang="zh-TW" altLang="en-US" sz="1350" dirty="0"/>
          </a:p>
        </p:txBody>
      </p:sp>
      <p:sp>
        <p:nvSpPr>
          <p:cNvPr id="22" name="矩形 21"/>
          <p:cNvSpPr/>
          <p:nvPr/>
        </p:nvSpPr>
        <p:spPr>
          <a:xfrm>
            <a:off x="5712764" y="4804204"/>
            <a:ext cx="72273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350" dirty="0">
                <a:latin typeface="bubblegumsans"/>
              </a:rPr>
              <a:t>80,000 </a:t>
            </a:r>
            <a:endParaRPr lang="zh-TW" altLang="en-US" sz="1350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5922251" y="4373563"/>
            <a:ext cx="357790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金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6669835" y="4373563"/>
            <a:ext cx="357790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銀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7390001" y="4373563"/>
            <a:ext cx="357790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350" dirty="0"/>
              <a:t>銅</a:t>
            </a:r>
          </a:p>
        </p:txBody>
      </p:sp>
      <p:sp>
        <p:nvSpPr>
          <p:cNvPr id="26" name="矩形 25"/>
          <p:cNvSpPr/>
          <p:nvPr/>
        </p:nvSpPr>
        <p:spPr>
          <a:xfrm>
            <a:off x="6513080" y="4804204"/>
            <a:ext cx="66877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350" dirty="0">
                <a:latin typeface="bubblegumsans"/>
              </a:rPr>
              <a:t>50,000</a:t>
            </a:r>
            <a:endParaRPr lang="zh-TW" altLang="en-US" sz="1350" dirty="0"/>
          </a:p>
        </p:txBody>
      </p:sp>
      <p:sp>
        <p:nvSpPr>
          <p:cNvPr id="27" name="矩形 26"/>
          <p:cNvSpPr/>
          <p:nvPr/>
        </p:nvSpPr>
        <p:spPr>
          <a:xfrm>
            <a:off x="7258155" y="4804204"/>
            <a:ext cx="66877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350" dirty="0">
                <a:latin typeface="bubblegumsans"/>
              </a:rPr>
              <a:t>20,000</a:t>
            </a:r>
            <a:endParaRPr lang="zh-TW" altLang="en-US" sz="1350" dirty="0"/>
          </a:p>
        </p:txBody>
      </p:sp>
      <p:sp>
        <p:nvSpPr>
          <p:cNvPr id="28" name="矩形 27"/>
          <p:cNvSpPr/>
          <p:nvPr/>
        </p:nvSpPr>
        <p:spPr>
          <a:xfrm>
            <a:off x="4133418" y="2015818"/>
            <a:ext cx="8771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3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競賽說明</a:t>
            </a:r>
          </a:p>
        </p:txBody>
      </p:sp>
      <p:sp>
        <p:nvSpPr>
          <p:cNvPr id="29" name="矩形 28"/>
          <p:cNvSpPr/>
          <p:nvPr/>
        </p:nvSpPr>
        <p:spPr>
          <a:xfrm>
            <a:off x="3355083" y="2620571"/>
            <a:ext cx="24338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350" dirty="0">
                <a:latin typeface="roboto-slab"/>
              </a:rPr>
              <a:t>以</a:t>
            </a:r>
            <a:r>
              <a:rPr lang="zh-TW" altLang="en-US" sz="1350" dirty="0">
                <a:solidFill>
                  <a:srgbClr val="FF0000"/>
                </a:solidFill>
                <a:latin typeface="roboto-slab"/>
              </a:rPr>
              <a:t>組別</a:t>
            </a:r>
            <a:r>
              <a:rPr lang="zh-TW" altLang="en-US" sz="1350" dirty="0">
                <a:latin typeface="roboto-slab"/>
              </a:rPr>
              <a:t>為單位個別線上報名</a:t>
            </a:r>
          </a:p>
          <a:p>
            <a:pPr algn="ctr"/>
            <a:r>
              <a:rPr lang="zh-TW" altLang="en-US" sz="1350" dirty="0">
                <a:latin typeface="roboto-slab"/>
              </a:rPr>
              <a:t>上傳資料及圖片</a:t>
            </a:r>
          </a:p>
        </p:txBody>
      </p:sp>
    </p:spTree>
    <p:extLst>
      <p:ext uri="{BB962C8B-B14F-4D97-AF65-F5344CB8AC3E}">
        <p14:creationId xmlns:p14="http://schemas.microsoft.com/office/powerpoint/2010/main" val="454478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77856150" y="1018781"/>
            <a:ext cx="4337726" cy="2839239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拋出想法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翻轉傳統製作流程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專案團隊輔導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打造屬於你的行銷策略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踏入市場的第一步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從青春開始，集眾人之力</a:t>
            </a:r>
            <a:endParaRPr lang="zh-TW" altLang="zh-TW" sz="1350"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92839" y="2438400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群眾募資</a:t>
            </a:r>
          </a:p>
        </p:txBody>
      </p:sp>
      <p:sp>
        <p:nvSpPr>
          <p:cNvPr id="8" name="矩形 7"/>
          <p:cNvSpPr/>
          <p:nvPr/>
        </p:nvSpPr>
        <p:spPr>
          <a:xfrm>
            <a:off x="3019521" y="3429000"/>
            <a:ext cx="264944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350" dirty="0">
                <a:latin typeface="roboto-slab"/>
              </a:rPr>
              <a:t>拋出想法翻轉傳統製作流程</a:t>
            </a:r>
          </a:p>
          <a:p>
            <a:pPr algn="ctr"/>
            <a:r>
              <a:rPr lang="zh-TW" altLang="en-US" sz="1350" dirty="0">
                <a:latin typeface="roboto-slab"/>
              </a:rPr>
              <a:t>專案團隊輔導</a:t>
            </a:r>
          </a:p>
          <a:p>
            <a:pPr algn="ctr"/>
            <a:r>
              <a:rPr lang="zh-TW" altLang="en-US" sz="1350" dirty="0">
                <a:latin typeface="roboto-slab"/>
              </a:rPr>
              <a:t>打造屬於你的行銷策略</a:t>
            </a:r>
          </a:p>
          <a:p>
            <a:pPr algn="ctr"/>
            <a:r>
              <a:rPr lang="zh-TW" altLang="en-US" sz="1350" dirty="0">
                <a:latin typeface="roboto-slab"/>
              </a:rPr>
              <a:t>踏入市場的第一步</a:t>
            </a:r>
          </a:p>
          <a:p>
            <a:pPr algn="ctr"/>
            <a:r>
              <a:rPr lang="zh-TW" altLang="en-US" sz="1350" dirty="0">
                <a:latin typeface="roboto-slab"/>
              </a:rPr>
              <a:t>從青春開始，集眾人之力</a:t>
            </a:r>
          </a:p>
        </p:txBody>
      </p:sp>
    </p:spTree>
    <p:extLst>
      <p:ext uri="{BB962C8B-B14F-4D97-AF65-F5344CB8AC3E}">
        <p14:creationId xmlns:p14="http://schemas.microsoft.com/office/powerpoint/2010/main" val="66903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32293" y="1035531"/>
            <a:ext cx="1159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53933" y="1238390"/>
            <a:ext cx="1127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第一次籌備會議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77856150" y="1018781"/>
            <a:ext cx="4337726" cy="2839239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拋出想法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翻轉傳統製作流程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專案團隊輔導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打造屬於你的行銷策略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踏入市場的第一步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從青春開始，集眾人之力</a:t>
            </a:r>
            <a:endParaRPr lang="zh-TW" altLang="zh-TW" sz="1350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1987" y="2184484"/>
            <a:ext cx="1829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35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青春設計節官網</a:t>
            </a:r>
          </a:p>
          <a:p>
            <a:pPr algn="ctr"/>
            <a:r>
              <a:rPr lang="en-US" altLang="zh-TW" sz="1350" dirty="0">
                <a:latin typeface="roboto-slab"/>
              </a:rPr>
              <a:t>http://www.ydf.org.tw/</a:t>
            </a:r>
          </a:p>
        </p:txBody>
      </p:sp>
      <p:sp>
        <p:nvSpPr>
          <p:cNvPr id="12" name="矩形 11"/>
          <p:cNvSpPr/>
          <p:nvPr/>
        </p:nvSpPr>
        <p:spPr>
          <a:xfrm>
            <a:off x="3454852" y="3429000"/>
            <a:ext cx="3247605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>
                <a:latin typeface="arial" panose="020B0604020202020204" pitchFamily="34" charset="0"/>
              </a:rPr>
              <a:t>高雄市政府文化局 </a:t>
            </a:r>
            <a:r>
              <a:rPr lang="en-US" altLang="zh-TW" sz="1350" b="1" dirty="0">
                <a:latin typeface="arial" panose="020B0604020202020204" pitchFamily="34" charset="0"/>
              </a:rPr>
              <a:t>/ </a:t>
            </a:r>
            <a:r>
              <a:rPr lang="zh-TW" altLang="en-US" sz="1350" b="1" dirty="0">
                <a:latin typeface="arial" panose="020B0604020202020204" pitchFamily="34" charset="0"/>
              </a:rPr>
              <a:t>范先生</a:t>
            </a:r>
            <a:endParaRPr lang="en-US" altLang="zh-TW" sz="1350" b="1" dirty="0">
              <a:latin typeface="arial" panose="020B0604020202020204" pitchFamily="34" charset="0"/>
            </a:endParaRPr>
          </a:p>
          <a:p>
            <a:r>
              <a:rPr lang="zh-TW" altLang="en-US" sz="1350" dirty="0">
                <a:latin typeface="arial" panose="020B0604020202020204" pitchFamily="34" charset="0"/>
              </a:rPr>
              <a:t>高雄市鹽埕區大勇路</a:t>
            </a:r>
            <a:r>
              <a:rPr lang="en-US" altLang="zh-TW" sz="1350" dirty="0">
                <a:latin typeface="arial" panose="020B0604020202020204" pitchFamily="34" charset="0"/>
              </a:rPr>
              <a:t>1</a:t>
            </a:r>
            <a:r>
              <a:rPr lang="zh-TW" altLang="en-US" sz="1350" dirty="0">
                <a:latin typeface="arial" panose="020B0604020202020204" pitchFamily="34" charset="0"/>
              </a:rPr>
              <a:t>號</a:t>
            </a:r>
            <a:endParaRPr lang="zh-TW" altLang="en-US" sz="1350" dirty="0">
              <a:latin typeface="roboto-slab"/>
            </a:endParaRPr>
          </a:p>
          <a:p>
            <a:r>
              <a:rPr lang="en-US" altLang="zh-TW" sz="1350" dirty="0">
                <a:latin typeface="arial" panose="020B0604020202020204" pitchFamily="34" charset="0"/>
              </a:rPr>
              <a:t>07-5214899#522</a:t>
            </a:r>
            <a:endParaRPr lang="zh-TW" altLang="en-US" sz="1350" dirty="0">
              <a:latin typeface="roboto-slab"/>
            </a:endParaRPr>
          </a:p>
          <a:p>
            <a:r>
              <a:rPr lang="en-US" altLang="zh-TW" sz="1350" dirty="0">
                <a:latin typeface="arial" panose="020B0604020202020204" pitchFamily="34" charset="0"/>
                <a:hlinkClick r:id="rId2"/>
              </a:rPr>
              <a:t>ydfpier2@gmail.com</a:t>
            </a:r>
            <a:endParaRPr lang="en-US" altLang="zh-TW" sz="1350" dirty="0">
              <a:latin typeface="arial" panose="020B0604020202020204" pitchFamily="34" charset="0"/>
            </a:endParaRPr>
          </a:p>
          <a:p>
            <a:endParaRPr lang="en-US" altLang="zh-TW" sz="1350" dirty="0">
              <a:latin typeface="arial" panose="020B0604020202020204" pitchFamily="34" charset="0"/>
            </a:endParaRPr>
          </a:p>
          <a:p>
            <a:endParaRPr lang="en-US" altLang="zh-TW" sz="1350" b="1" dirty="0">
              <a:latin typeface="arial" panose="020B0604020202020204" pitchFamily="34" charset="0"/>
            </a:endParaRPr>
          </a:p>
          <a:p>
            <a:r>
              <a:rPr lang="zh-TW" altLang="en-US" sz="1350" b="1" dirty="0">
                <a:latin typeface="arial" panose="020B0604020202020204" pitchFamily="34" charset="0"/>
              </a:rPr>
              <a:t>中華民國設計師協會 </a:t>
            </a:r>
            <a:r>
              <a:rPr lang="en-US" altLang="zh-TW" sz="1350" b="1" dirty="0">
                <a:latin typeface="arial" panose="020B0604020202020204" pitchFamily="34" charset="0"/>
              </a:rPr>
              <a:t>/ </a:t>
            </a:r>
            <a:r>
              <a:rPr lang="zh-TW" altLang="en-US" sz="1350" b="1" dirty="0">
                <a:latin typeface="arial" panose="020B0604020202020204" pitchFamily="34" charset="0"/>
              </a:rPr>
              <a:t>周小姐</a:t>
            </a:r>
            <a:endParaRPr lang="en-US" altLang="zh-TW" sz="1350" b="1" dirty="0">
              <a:latin typeface="arial" panose="020B0604020202020204" pitchFamily="34" charset="0"/>
            </a:endParaRPr>
          </a:p>
          <a:p>
            <a:r>
              <a:rPr lang="en-US" altLang="zh-TW" sz="1350" dirty="0">
                <a:hlinkClick r:id="rId3"/>
              </a:rPr>
              <a:t>maryjane@designer.org.tw</a:t>
            </a:r>
            <a:endParaRPr lang="en-US" altLang="zh-TW" sz="1350" dirty="0"/>
          </a:p>
          <a:p>
            <a:endParaRPr lang="zh-TW" altLang="en-US" sz="1350" dirty="0">
              <a:latin typeface="roboto-slab"/>
            </a:endParaRPr>
          </a:p>
        </p:txBody>
      </p:sp>
    </p:spTree>
    <p:extLst>
      <p:ext uri="{BB962C8B-B14F-4D97-AF65-F5344CB8AC3E}">
        <p14:creationId xmlns:p14="http://schemas.microsoft.com/office/powerpoint/2010/main" val="1143012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網狀">
  <a:themeElements>
    <a:clrScheme name="網狀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網狀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網狀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網線</Template>
  <TotalTime>100</TotalTime>
  <Words>652</Words>
  <Application>Microsoft Office PowerPoint</Application>
  <PresentationFormat>如螢幕大小 (4:3)</PresentationFormat>
  <Paragraphs>134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22" baseType="lpstr">
      <vt:lpstr>Adobe 繁黑體 Std B</vt:lpstr>
      <vt:lpstr>bubblegumsans</vt:lpstr>
      <vt:lpstr>roboto-slab</vt:lpstr>
      <vt:lpstr>王漢宗中明體繁</vt:lpstr>
      <vt:lpstr>王漢宗特明體繁</vt:lpstr>
      <vt:lpstr>王漢宗細明體繁</vt:lpstr>
      <vt:lpstr>微軟正黑體</vt:lpstr>
      <vt:lpstr>新細明體</vt:lpstr>
      <vt:lpstr>Arial</vt:lpstr>
      <vt:lpstr>Arial</vt:lpstr>
      <vt:lpstr>Century Gothic</vt:lpstr>
      <vt:lpstr>Times New Roman</vt:lpstr>
      <vt:lpstr>網狀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14</cp:revision>
  <dcterms:created xsi:type="dcterms:W3CDTF">2017-11-06T00:56:56Z</dcterms:created>
  <dcterms:modified xsi:type="dcterms:W3CDTF">2017-11-07T09:20:15Z</dcterms:modified>
</cp:coreProperties>
</file>