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84" r:id="rId10"/>
    <p:sldId id="266" r:id="rId11"/>
    <p:sldId id="275" r:id="rId12"/>
    <p:sldId id="276" r:id="rId13"/>
    <p:sldId id="279" r:id="rId14"/>
    <p:sldId id="280" r:id="rId15"/>
    <p:sldId id="281" r:id="rId16"/>
    <p:sldId id="282" r:id="rId17"/>
    <p:sldId id="283" r:id="rId18"/>
    <p:sldId id="277" r:id="rId19"/>
    <p:sldId id="267" r:id="rId20"/>
    <p:sldId id="268" r:id="rId21"/>
    <p:sldId id="269" r:id="rId22"/>
    <p:sldId id="270" r:id="rId23"/>
    <p:sldId id="271" r:id="rId24"/>
    <p:sldId id="272" r:id="rId25"/>
    <p:sldId id="274" r:id="rId26"/>
    <p:sldId id="278" r:id="rId27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D4D4"/>
          </a:solidFill>
        </a:fill>
      </a:tcStyle>
    </a:wholeTbl>
    <a:band2H>
      <a:tcTxStyle/>
      <a:tcStyle>
        <a:tcBdr/>
        <a:fill>
          <a:solidFill>
            <a:srgbClr val="EBEBEB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2EED8"/>
          </a:solidFill>
        </a:fill>
      </a:tcStyle>
    </a:wholeTbl>
    <a:band2H>
      <a:tcTxStyle/>
      <a:tcStyle>
        <a:tcBdr/>
        <a:fill>
          <a:solidFill>
            <a:srgbClr val="F8F6EC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DD4CC"/>
          </a:solidFill>
        </a:fill>
      </a:tcStyle>
    </a:wholeTbl>
    <a:band2H>
      <a:tcTxStyle/>
      <a:tcStyle>
        <a:tcBdr/>
        <a:fill>
          <a:solidFill>
            <a:srgbClr val="F6EB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16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2" name="Shape 17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10677584"/>
      </p:ext>
    </p:extLst>
  </p:cSld>
  <p:clrMap bg1="dk1" tx1="lt1" bg2="dk2" tx2="lt2" accent1="accent1" accent2="accent2" accent3="accent3" accent4="accent4" accent5="accent5" accent6="accent6" hlink="hlink" folHlink="folHlink"/>
  <p:notesStyle>
    <a:lvl1pPr defTabSz="457200"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1pPr>
    <a:lvl2pPr indent="228600" defTabSz="457200"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2pPr>
    <a:lvl3pPr indent="457200" defTabSz="457200"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3pPr>
    <a:lvl4pPr indent="685800" defTabSz="457200"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4pPr>
    <a:lvl5pPr indent="914400" defTabSz="457200"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5pPr>
    <a:lvl6pPr indent="1143000" defTabSz="457200"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6pPr>
    <a:lvl7pPr indent="1371600" defTabSz="457200"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7pPr>
    <a:lvl8pPr indent="1600200" defTabSz="457200"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8pPr>
    <a:lvl9pPr indent="1828800" defTabSz="457200"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626502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1CFA3-4C3A-4BBF-98B3-737839B68E90}" type="datetimeFigureOut">
              <a:rPr lang="zh-TW" altLang="en-US" smtClean="0"/>
              <a:t>2018/12/17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5146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1CFA3-4C3A-4BBF-98B3-737839B68E90}" type="datetimeFigureOut">
              <a:rPr lang="zh-TW" altLang="en-US" smtClean="0"/>
              <a:t>2018/12/17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7232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1CFA3-4C3A-4BBF-98B3-737839B68E90}" type="datetimeFigureOut">
              <a:rPr lang="zh-TW" altLang="en-US" smtClean="0"/>
              <a:t>2018/12/17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2163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1CFA3-4C3A-4BBF-98B3-737839B68E90}" type="datetimeFigureOut">
              <a:rPr lang="zh-TW" altLang="en-US" smtClean="0"/>
              <a:t>2018/12/17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634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1CFA3-4C3A-4BBF-98B3-737839B68E90}" type="datetimeFigureOut">
              <a:rPr lang="zh-TW" altLang="en-US" smtClean="0"/>
              <a:t>2018/12/17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49990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1CFA3-4C3A-4BBF-98B3-737839B68E90}" type="datetimeFigureOut">
              <a:rPr lang="zh-TW" altLang="en-US" smtClean="0"/>
              <a:t>2018/12/17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5770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1CFA3-4C3A-4BBF-98B3-737839B68E90}" type="datetimeFigureOut">
              <a:rPr lang="zh-TW" altLang="en-US" smtClean="0"/>
              <a:t>2018/12/17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9438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1CFA3-4C3A-4BBF-98B3-737839B68E90}" type="datetimeFigureOut">
              <a:rPr lang="zh-TW" altLang="en-US" smtClean="0"/>
              <a:t>2018/12/17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8815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1CFA3-4C3A-4BBF-98B3-737839B68E90}" type="datetimeFigureOut">
              <a:rPr lang="zh-TW" altLang="en-US" smtClean="0"/>
              <a:t>2018/12/17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85840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1CFA3-4C3A-4BBF-98B3-737839B68E90}" type="datetimeFigureOut">
              <a:rPr lang="zh-TW" altLang="en-US" smtClean="0"/>
              <a:t>2018/12/17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7684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1CFA3-4C3A-4BBF-98B3-737839B68E90}" type="datetimeFigureOut">
              <a:rPr lang="zh-TW" altLang="en-US" smtClean="0"/>
              <a:t>2018/12/17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8091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51CFA3-4C3A-4BBF-98B3-737839B68E90}" type="datetimeFigureOut">
              <a:rPr lang="zh-TW" altLang="en-US" smtClean="0"/>
              <a:t>2018/12/17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B4B4D-7CA3-9044-876B-883B54F8677D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18482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ydfpier2@gmail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/>
          <p:nvPr/>
        </p:nvSpPr>
        <p:spPr>
          <a:xfrm>
            <a:off x="3351229" y="2907582"/>
            <a:ext cx="2306202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pPr>
            <a:r>
              <a:rPr dirty="0">
                <a:solidFill>
                  <a:schemeClr val="tx1"/>
                </a:solidFill>
              </a:rPr>
              <a:t>201</a:t>
            </a:r>
            <a:r>
              <a:rPr lang="en-US" dirty="0">
                <a:solidFill>
                  <a:schemeClr val="tx1"/>
                </a:solidFill>
              </a:rPr>
              <a:t>9</a:t>
            </a:r>
            <a:r>
              <a:rPr dirty="0">
                <a:solidFill>
                  <a:schemeClr val="tx1"/>
                </a:solidFill>
              </a:rPr>
              <a:t>青春設計節</a:t>
            </a:r>
          </a:p>
        </p:txBody>
      </p:sp>
      <p:sp>
        <p:nvSpPr>
          <p:cNvPr id="175" name="Shape 175"/>
          <p:cNvSpPr/>
          <p:nvPr/>
        </p:nvSpPr>
        <p:spPr>
          <a:xfrm>
            <a:off x="3389700" y="3346162"/>
            <a:ext cx="2237741" cy="399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lvl1pPr>
          </a:lstStyle>
          <a:p>
            <a:r>
              <a:t>第二次籌備會議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27654" cy="171426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/>
          <p:nvPr/>
        </p:nvSpPr>
        <p:spPr>
          <a:xfrm>
            <a:off x="132292" y="1035530"/>
            <a:ext cx="1021667" cy="24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pPr>
            <a:r>
              <a:t>2018青春設計節</a:t>
            </a:r>
          </a:p>
        </p:txBody>
      </p:sp>
      <p:sp>
        <p:nvSpPr>
          <p:cNvPr id="178" name="Shape 178"/>
          <p:cNvSpPr/>
          <p:nvPr/>
        </p:nvSpPr>
        <p:spPr>
          <a:xfrm>
            <a:off x="153933" y="1238390"/>
            <a:ext cx="993141" cy="2146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lvl1pPr>
          </a:lstStyle>
          <a:p>
            <a:r>
              <a:t>第二次籌備會議</a:t>
            </a:r>
          </a:p>
        </p:txBody>
      </p:sp>
      <p:sp>
        <p:nvSpPr>
          <p:cNvPr id="5" name="矩形 4"/>
          <p:cNvSpPr/>
          <p:nvPr/>
        </p:nvSpPr>
        <p:spPr>
          <a:xfrm>
            <a:off x="1904625" y="2015972"/>
            <a:ext cx="5334749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展期：</a:t>
            </a:r>
            <a:endParaRPr lang="en-US" altLang="zh-TW" sz="2000" dirty="0"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  <a:p>
            <a:pPr algn="ctr"/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2019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六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)-5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algn="ctr"/>
            <a:endParaRPr lang="en-US" altLang="zh-TW" dirty="0">
              <a:latin typeface="王漢宗中明體繁" panose="02020300000000000000" pitchFamily="18" charset="-120"/>
              <a:ea typeface="王漢宗中明體繁" panose="02020300000000000000" pitchFamily="18" charset="-120"/>
            </a:endParaRPr>
          </a:p>
          <a:p>
            <a:pPr algn="ctr"/>
            <a:r>
              <a:rPr lang="zh-TW" altLang="en-US" sz="2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進場：</a:t>
            </a:r>
            <a:endParaRPr lang="en-US" altLang="zh-TW" sz="2000" dirty="0"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  <a:p>
            <a:pPr algn="ctr"/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2019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7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)-5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五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algn="ctr"/>
            <a:endParaRPr lang="en-US" altLang="zh-TW" dirty="0">
              <a:latin typeface="王漢宗中明體繁" panose="02020300000000000000" pitchFamily="18" charset="-120"/>
              <a:ea typeface="王漢宗中明體繁" panose="02020300000000000000" pitchFamily="18" charset="-120"/>
            </a:endParaRPr>
          </a:p>
          <a:p>
            <a:pPr algn="ctr"/>
            <a:r>
              <a:rPr lang="zh-TW" altLang="en-US" sz="2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退場：</a:t>
            </a:r>
            <a:endParaRPr lang="en-US" altLang="zh-TW" sz="2000" dirty="0"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  <a:p>
            <a:pPr algn="ctr"/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2019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)-5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22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algn="ctr"/>
            <a:endParaRPr lang="en-US" altLang="zh-TW" dirty="0">
              <a:latin typeface="王漢宗特明體繁" panose="02020300000000000000" pitchFamily="18" charset="-120"/>
              <a:ea typeface="王漢宗特明體繁" panose="02020300000000000000" pitchFamily="18" charset="-120"/>
            </a:endParaRPr>
          </a:p>
          <a:p>
            <a:pPr algn="ctr"/>
            <a:r>
              <a:rPr lang="zh-TW" altLang="en-US" sz="2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展場：</a:t>
            </a:r>
            <a:endParaRPr lang="en-US" altLang="zh-TW" sz="2000" dirty="0"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  <a:p>
            <a:pPr algn="ctr"/>
            <a:r>
              <a:rPr lang="zh-TW" altLang="en-US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大勇區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-P2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倉庫、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P3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倉庫、自行車倉庫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蓬萊區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-B4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倉庫、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B3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倉庫、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B6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倉庫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27654" cy="1714261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/>
          <p:nvPr/>
        </p:nvSpPr>
        <p:spPr>
          <a:xfrm>
            <a:off x="132292" y="1035530"/>
            <a:ext cx="1021667" cy="24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pPr>
            <a:r>
              <a:t>2018青春設計節</a:t>
            </a:r>
          </a:p>
        </p:txBody>
      </p:sp>
      <p:sp>
        <p:nvSpPr>
          <p:cNvPr id="182" name="Shape 182"/>
          <p:cNvSpPr/>
          <p:nvPr/>
        </p:nvSpPr>
        <p:spPr>
          <a:xfrm>
            <a:off x="153933" y="1238390"/>
            <a:ext cx="993141" cy="2146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0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lvl1pPr>
          </a:lstStyle>
          <a:p>
            <a:r>
              <a:t>第二次籌備會議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27654" cy="1714261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65" b="18556"/>
          <a:stretch/>
        </p:blipFill>
        <p:spPr>
          <a:xfrm>
            <a:off x="0" y="1622856"/>
            <a:ext cx="9144000" cy="500860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1560178" y="2308137"/>
            <a:ext cx="5878207" cy="3759498"/>
            <a:chOff x="1560178" y="2308137"/>
            <a:chExt cx="5878207" cy="3759498"/>
          </a:xfrm>
        </p:grpSpPr>
        <p:sp>
          <p:nvSpPr>
            <p:cNvPr id="187" name="Shape 187"/>
            <p:cNvSpPr/>
            <p:nvPr/>
          </p:nvSpPr>
          <p:spPr>
            <a:xfrm>
              <a:off x="3955414" y="2308137"/>
              <a:ext cx="1169549" cy="30777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rIns="45719">
              <a:spAutoFit/>
            </a:bodyPr>
            <a:lstStyle>
              <a:lvl1pPr>
                <a:defRPr sz="1400" b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>
                <a:defRPr>
                  <a:latin typeface="+mn-lt"/>
                  <a:ea typeface="+mn-ea"/>
                  <a:cs typeface="+mn-cs"/>
                  <a:sym typeface="Century Gothic"/>
                </a:defRPr>
              </a:pPr>
              <a:r>
                <a:rPr dirty="0" err="1">
                  <a:solidFill>
                    <a:schemeClr val="tx1"/>
                  </a:solidFill>
                  <a:latin typeface="Adobe 繁黑體 Std B" panose="020B0700000000000000" pitchFamily="34" charset="-120"/>
                  <a:ea typeface="Adobe 繁黑體 Std B" panose="020B0700000000000000" pitchFamily="34" charset="-120"/>
                  <a:sym typeface="Helvetica"/>
                </a:rPr>
                <a:t>今日會議流程</a:t>
              </a:r>
              <a:endPara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sym typeface="Helvetica"/>
              </a:endParaRPr>
            </a:p>
          </p:txBody>
        </p:sp>
        <p:grpSp>
          <p:nvGrpSpPr>
            <p:cNvPr id="190" name="Group 190"/>
            <p:cNvGrpSpPr/>
            <p:nvPr/>
          </p:nvGrpSpPr>
          <p:grpSpPr>
            <a:xfrm>
              <a:off x="1830228" y="3217936"/>
              <a:ext cx="979055" cy="979055"/>
              <a:chOff x="0" y="0"/>
              <a:chExt cx="979053" cy="979053"/>
            </a:xfrm>
          </p:grpSpPr>
          <p:sp>
            <p:nvSpPr>
              <p:cNvPr id="188" name="Shape 188"/>
              <p:cNvSpPr/>
              <p:nvPr/>
            </p:nvSpPr>
            <p:spPr>
              <a:xfrm>
                <a:off x="0" y="0"/>
                <a:ext cx="979054" cy="979054"/>
              </a:xfrm>
              <a:prstGeom prst="ellipse">
                <a:avLst/>
              </a:prstGeom>
              <a:solidFill>
                <a:schemeClr val="accent5"/>
              </a:solidFill>
              <a:ln w="19050" cap="rnd">
                <a:solidFill>
                  <a:srgbClr val="AA752A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189" name="Shape 189"/>
              <p:cNvSpPr/>
              <p:nvPr/>
            </p:nvSpPr>
            <p:spPr>
              <a:xfrm>
                <a:off x="143378" y="304106"/>
                <a:ext cx="692298" cy="370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>
                    <a:solidFill>
                      <a:srgbClr val="FFFFFF"/>
                    </a:solidFill>
                  </a:defRPr>
                </a:lvl1pPr>
              </a:lstStyle>
              <a:p>
                <a:r>
                  <a:rPr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</p:grpSp>
        <p:grpSp>
          <p:nvGrpSpPr>
            <p:cNvPr id="193" name="Group 193"/>
            <p:cNvGrpSpPr/>
            <p:nvPr/>
          </p:nvGrpSpPr>
          <p:grpSpPr>
            <a:xfrm>
              <a:off x="4046568" y="3222555"/>
              <a:ext cx="979055" cy="979055"/>
              <a:chOff x="0" y="0"/>
              <a:chExt cx="979053" cy="979053"/>
            </a:xfrm>
          </p:grpSpPr>
          <p:sp>
            <p:nvSpPr>
              <p:cNvPr id="191" name="Shape 191"/>
              <p:cNvSpPr/>
              <p:nvPr/>
            </p:nvSpPr>
            <p:spPr>
              <a:xfrm>
                <a:off x="0" y="0"/>
                <a:ext cx="979054" cy="979054"/>
              </a:xfrm>
              <a:prstGeom prst="ellipse">
                <a:avLst/>
              </a:prstGeom>
              <a:solidFill>
                <a:schemeClr val="accent5"/>
              </a:solidFill>
              <a:ln w="19050" cap="rnd">
                <a:solidFill>
                  <a:srgbClr val="AA752A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192" name="Shape 192"/>
              <p:cNvSpPr/>
              <p:nvPr/>
            </p:nvSpPr>
            <p:spPr>
              <a:xfrm>
                <a:off x="143378" y="304106"/>
                <a:ext cx="692298" cy="370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>
                    <a:solidFill>
                      <a:srgbClr val="FFFFFF"/>
                    </a:solidFill>
                  </a:defRPr>
                </a:lvl1pPr>
              </a:lstStyle>
              <a:p>
                <a:r>
                  <a:rPr>
                    <a:solidFill>
                      <a:schemeClr val="tx1"/>
                    </a:solidFill>
                  </a:rPr>
                  <a:t>2</a:t>
                </a:r>
              </a:p>
            </p:txBody>
          </p:sp>
        </p:grpSp>
        <p:grpSp>
          <p:nvGrpSpPr>
            <p:cNvPr id="196" name="Group 196"/>
            <p:cNvGrpSpPr/>
            <p:nvPr/>
          </p:nvGrpSpPr>
          <p:grpSpPr>
            <a:xfrm>
              <a:off x="6269507" y="3222555"/>
              <a:ext cx="979055" cy="979055"/>
              <a:chOff x="0" y="0"/>
              <a:chExt cx="979053" cy="979053"/>
            </a:xfrm>
          </p:grpSpPr>
          <p:sp>
            <p:nvSpPr>
              <p:cNvPr id="194" name="Shape 194"/>
              <p:cNvSpPr/>
              <p:nvPr/>
            </p:nvSpPr>
            <p:spPr>
              <a:xfrm>
                <a:off x="0" y="0"/>
                <a:ext cx="979054" cy="979054"/>
              </a:xfrm>
              <a:prstGeom prst="ellipse">
                <a:avLst/>
              </a:prstGeom>
              <a:solidFill>
                <a:schemeClr val="accent5"/>
              </a:solidFill>
              <a:ln w="19050" cap="rnd">
                <a:solidFill>
                  <a:srgbClr val="AA752A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195" name="Shape 195"/>
              <p:cNvSpPr/>
              <p:nvPr/>
            </p:nvSpPr>
            <p:spPr>
              <a:xfrm>
                <a:off x="143378" y="304106"/>
                <a:ext cx="692298" cy="370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>
                    <a:solidFill>
                      <a:srgbClr val="FFFFFF"/>
                    </a:solidFill>
                  </a:defRPr>
                </a:lvl1pPr>
              </a:lstStyle>
              <a:p>
                <a:r>
                  <a:rPr>
                    <a:solidFill>
                      <a:schemeClr val="tx1"/>
                    </a:solidFill>
                  </a:rPr>
                  <a:t>3</a:t>
                </a:r>
              </a:p>
            </p:txBody>
          </p:sp>
        </p:grpSp>
        <p:sp>
          <p:nvSpPr>
            <p:cNvPr id="200" name="Shape 200"/>
            <p:cNvSpPr/>
            <p:nvPr/>
          </p:nvSpPr>
          <p:spPr>
            <a:xfrm>
              <a:off x="3209589" y="3584614"/>
              <a:ext cx="496037" cy="245701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FFFF"/>
            </a:solidFill>
            <a:ln w="19050" cap="rnd">
              <a:solidFill>
                <a:srgbClr val="515151"/>
              </a:solidFill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01" name="Shape 201"/>
            <p:cNvSpPr/>
            <p:nvPr/>
          </p:nvSpPr>
          <p:spPr>
            <a:xfrm>
              <a:off x="5381074" y="3584614"/>
              <a:ext cx="496037" cy="245701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FFFF"/>
            </a:solidFill>
            <a:ln w="19050" cap="rnd">
              <a:solidFill>
                <a:srgbClr val="515151"/>
              </a:solidFill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204" name="Shape 204"/>
            <p:cNvSpPr/>
            <p:nvPr/>
          </p:nvSpPr>
          <p:spPr>
            <a:xfrm>
              <a:off x="1560178" y="4501099"/>
              <a:ext cx="1903064" cy="53031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rIns="45719">
              <a:spAutoFit/>
            </a:bodyPr>
            <a:lstStyle/>
            <a:p>
              <a:pPr>
                <a:defRPr sz="1400" b="1">
                  <a:solidFill>
                    <a:srgbClr val="FFFFFF"/>
                  </a:solidFill>
                </a:defRPr>
              </a:pPr>
              <a:r>
                <a:rPr dirty="0">
                  <a:solidFill>
                    <a:schemeClr val="tx1"/>
                  </a:solidFill>
                </a:rPr>
                <a:t>       ●</a:t>
              </a:r>
              <a:r>
                <a:rPr dirty="0" err="1">
                  <a:solidFill>
                    <a:schemeClr val="tx1"/>
                  </a:solidFill>
                  <a:latin typeface="+mj-lt"/>
                  <a:ea typeface="+mj-ea"/>
                  <a:cs typeface="+mj-cs"/>
                  <a:sym typeface="Helvetica"/>
                </a:rPr>
                <a:t>競賽說明</a:t>
              </a:r>
              <a:endParaRPr dirty="0">
                <a:solidFill>
                  <a:schemeClr val="tx1"/>
                </a:solidFill>
                <a:latin typeface="+mj-lt"/>
                <a:ea typeface="+mj-ea"/>
                <a:cs typeface="+mj-cs"/>
                <a:sym typeface="Helvetica"/>
              </a:endParaRPr>
            </a:p>
            <a:p>
              <a:pPr>
                <a:defRPr sz="1400" b="1">
                  <a:solidFill>
                    <a:srgbClr val="FFFFFF"/>
                  </a:solidFill>
                </a:defRPr>
              </a:pPr>
              <a:r>
                <a:rPr dirty="0" err="1">
                  <a:solidFill>
                    <a:schemeClr val="tx1"/>
                  </a:solidFill>
                  <a:latin typeface="+mj-lt"/>
                  <a:ea typeface="+mj-ea"/>
                  <a:cs typeface="+mj-cs"/>
                  <a:sym typeface="Helvetica"/>
                </a:rPr>
                <a:t>青春設計節</a:t>
              </a:r>
              <a:r>
                <a:rPr dirty="0">
                  <a:solidFill>
                    <a:schemeClr val="tx1"/>
                  </a:solidFill>
                  <a:latin typeface="+mj-lt"/>
                  <a:ea typeface="+mj-ea"/>
                  <a:cs typeface="+mj-cs"/>
                  <a:sym typeface="Helvetica"/>
                </a:rPr>
                <a:t> </a:t>
              </a:r>
              <a:r>
                <a:rPr dirty="0">
                  <a:solidFill>
                    <a:schemeClr val="tx1"/>
                  </a:solidFill>
                </a:rPr>
                <a:t>x </a:t>
              </a:r>
              <a:r>
                <a:rPr dirty="0" err="1">
                  <a:solidFill>
                    <a:schemeClr val="tx1"/>
                  </a:solidFill>
                  <a:latin typeface="+mj-lt"/>
                  <a:ea typeface="+mj-ea"/>
                  <a:cs typeface="+mj-cs"/>
                  <a:sym typeface="Helvetica"/>
                </a:rPr>
                <a:t>設計競賽</a:t>
              </a:r>
              <a:endParaRPr dirty="0">
                <a:solidFill>
                  <a:schemeClr val="tx1"/>
                </a:solidFill>
                <a:latin typeface="+mj-lt"/>
                <a:ea typeface="+mj-ea"/>
                <a:cs typeface="+mj-cs"/>
                <a:sym typeface="Helvetica"/>
              </a:endParaRPr>
            </a:p>
          </p:txBody>
        </p:sp>
        <p:sp>
          <p:nvSpPr>
            <p:cNvPr id="205" name="Shape 205"/>
            <p:cNvSpPr/>
            <p:nvPr/>
          </p:nvSpPr>
          <p:spPr>
            <a:xfrm>
              <a:off x="3747141" y="4613019"/>
              <a:ext cx="1633933" cy="30734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rIns="45719">
              <a:spAutoFit/>
            </a:bodyPr>
            <a:lstStyle/>
            <a:p>
              <a:pPr>
                <a:defRPr sz="1400" b="1">
                  <a:solidFill>
                    <a:srgbClr val="FFFFFF"/>
                  </a:solidFill>
                </a:defRPr>
              </a:pPr>
              <a:r>
                <a:rPr dirty="0">
                  <a:solidFill>
                    <a:schemeClr val="tx1"/>
                  </a:solidFill>
                </a:rPr>
                <a:t>●</a:t>
              </a:r>
              <a:r>
                <a:rPr dirty="0" err="1">
                  <a:solidFill>
                    <a:schemeClr val="tx1"/>
                  </a:solidFill>
                  <a:latin typeface="+mj-lt"/>
                  <a:ea typeface="+mj-ea"/>
                  <a:cs typeface="+mj-cs"/>
                  <a:sym typeface="Helvetica"/>
                </a:rPr>
                <a:t>場地分配協調機制</a:t>
              </a:r>
              <a:endParaRPr dirty="0">
                <a:solidFill>
                  <a:schemeClr val="tx1"/>
                </a:solidFill>
                <a:latin typeface="+mj-lt"/>
                <a:ea typeface="+mj-ea"/>
                <a:cs typeface="+mj-cs"/>
                <a:sym typeface="Helvetica"/>
              </a:endParaRPr>
            </a:p>
          </p:txBody>
        </p:sp>
        <p:sp>
          <p:nvSpPr>
            <p:cNvPr id="206" name="Shape 206"/>
            <p:cNvSpPr/>
            <p:nvPr/>
          </p:nvSpPr>
          <p:spPr>
            <a:xfrm>
              <a:off x="6079682" y="4612583"/>
              <a:ext cx="1358703" cy="30777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rIns="45719">
              <a:spAutoFit/>
            </a:bodyPr>
            <a:lstStyle/>
            <a:p>
              <a:pPr>
                <a:defRPr sz="1400" b="1">
                  <a:solidFill>
                    <a:srgbClr val="FFFFFF"/>
                  </a:solidFill>
                </a:defRPr>
              </a:pPr>
              <a:r>
                <a:rPr dirty="0">
                  <a:solidFill>
                    <a:schemeClr val="tx1"/>
                  </a:solidFill>
                </a:rPr>
                <a:t>●Q &amp; </a:t>
              </a:r>
              <a:r>
                <a:rPr dirty="0" err="1">
                  <a:solidFill>
                    <a:schemeClr val="tx1"/>
                  </a:solidFill>
                </a:rPr>
                <a:t>A</a:t>
              </a:r>
              <a:r>
                <a:rPr dirty="0" err="1">
                  <a:solidFill>
                    <a:schemeClr val="tx1"/>
                  </a:solidFill>
                  <a:latin typeface="+mj-lt"/>
                  <a:ea typeface="+mj-ea"/>
                  <a:cs typeface="+mj-cs"/>
                  <a:sym typeface="Helvetica"/>
                </a:rPr>
                <a:t>其他說明</a:t>
              </a:r>
              <a:endParaRPr dirty="0">
                <a:solidFill>
                  <a:schemeClr val="tx1"/>
                </a:solidFill>
                <a:latin typeface="+mj-lt"/>
                <a:ea typeface="+mj-ea"/>
                <a:cs typeface="+mj-cs"/>
                <a:sym typeface="Helvetica"/>
              </a:endParaRPr>
            </a:p>
          </p:txBody>
        </p:sp>
        <p:grpSp>
          <p:nvGrpSpPr>
            <p:cNvPr id="212" name="Group 212"/>
            <p:cNvGrpSpPr/>
            <p:nvPr/>
          </p:nvGrpSpPr>
          <p:grpSpPr>
            <a:xfrm>
              <a:off x="1560178" y="5333698"/>
              <a:ext cx="1696407" cy="733937"/>
              <a:chOff x="0" y="0"/>
              <a:chExt cx="1696405" cy="733935"/>
            </a:xfrm>
          </p:grpSpPr>
          <p:sp>
            <p:nvSpPr>
              <p:cNvPr id="210" name="Shape 210"/>
              <p:cNvSpPr/>
              <p:nvPr/>
            </p:nvSpPr>
            <p:spPr>
              <a:xfrm>
                <a:off x="0" y="0"/>
                <a:ext cx="1696405" cy="733935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3">
                      <a:hueOff val="-72193"/>
                      <a:satOff val="-4845"/>
                      <a:lumOff val="23210"/>
                    </a:schemeClr>
                  </a:gs>
                  <a:gs pos="100000">
                    <a:schemeClr val="accent3">
                      <a:hueOff val="-38694"/>
                      <a:satOff val="-2563"/>
                      <a:lumOff val="7369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3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/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211" name="Shape 211"/>
              <p:cNvSpPr/>
              <p:nvPr/>
            </p:nvSpPr>
            <p:spPr>
              <a:xfrm>
                <a:off x="0" y="74582"/>
                <a:ext cx="1696405" cy="58477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/>
              <a:p>
                <a:pPr algn="ctr">
                  <a:defRPr sz="1600">
                    <a:latin typeface="Adobe 繁黑體 Std B"/>
                    <a:ea typeface="Adobe 繁黑體 Std B"/>
                    <a:cs typeface="Adobe 繁黑體 Std B"/>
                    <a:sym typeface="Adobe 繁黑體 Std B"/>
                  </a:defRPr>
                </a:pPr>
                <a:r>
                  <a:rPr dirty="0" err="1">
                    <a:solidFill>
                      <a:schemeClr val="tx1"/>
                    </a:solidFill>
                  </a:rPr>
                  <a:t>請於青春設計節官網報名</a:t>
                </a:r>
                <a:endParaRPr dirty="0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30" name="圖片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27654" cy="1714261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/>
          <p:nvPr/>
        </p:nvSpPr>
        <p:spPr>
          <a:xfrm>
            <a:off x="3886403" y="1994103"/>
            <a:ext cx="1748233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sym typeface="Helvetica"/>
              </a:rPr>
              <a:t>青春</a:t>
            </a:r>
            <a:r>
              <a:rPr lang="zh-TW" altLang="en-US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設計節 </a:t>
            </a:r>
            <a:r>
              <a:rPr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sym typeface="Helvetica"/>
              </a:rPr>
              <a:t>設計競賽</a:t>
            </a:r>
            <a:endParaRPr dirty="0"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  <a:sym typeface="Helvetica"/>
            </a:endParaRPr>
          </a:p>
        </p:txBody>
      </p:sp>
      <p:sp>
        <p:nvSpPr>
          <p:cNvPr id="227" name="Shape 227"/>
          <p:cNvSpPr/>
          <p:nvPr/>
        </p:nvSpPr>
        <p:spPr>
          <a:xfrm>
            <a:off x="1961572" y="3243579"/>
            <a:ext cx="1246493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>
                <a:solidFill>
                  <a:srgbClr val="FFFFFF"/>
                </a:solidFill>
              </a:defRPr>
            </a:pP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●</a:t>
            </a:r>
            <a:r>
              <a:rPr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場地競賽</a:t>
            </a:r>
            <a:endParaRPr dirty="0"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  <a:cs typeface="+mj-cs"/>
              <a:sym typeface="Helvetica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5240482" y="3243579"/>
            <a:ext cx="1855634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>
                <a:solidFill>
                  <a:srgbClr val="FFFFFF"/>
                </a:solidFill>
              </a:defRPr>
            </a:pP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●</a:t>
            </a:r>
            <a:r>
              <a:rPr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設計競賽</a:t>
            </a: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(</a:t>
            </a:r>
            <a:r>
              <a:rPr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四類</a:t>
            </a: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)</a:t>
            </a:r>
          </a:p>
        </p:txBody>
      </p:sp>
      <p:sp>
        <p:nvSpPr>
          <p:cNvPr id="229" name="Shape 229"/>
          <p:cNvSpPr/>
          <p:nvPr/>
        </p:nvSpPr>
        <p:spPr>
          <a:xfrm>
            <a:off x="2192404" y="3908278"/>
            <a:ext cx="784828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>
                <a:solidFill>
                  <a:srgbClr val="FFFFFF"/>
                </a:solidFill>
              </a:defRPr>
            </a:pPr>
            <a:r>
              <a:rPr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不分類</a:t>
            </a:r>
            <a:endParaRPr dirty="0"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  <a:cs typeface="+mj-cs"/>
              <a:sym typeface="Helvetica"/>
            </a:endParaRPr>
          </a:p>
        </p:txBody>
      </p:sp>
      <p:sp>
        <p:nvSpPr>
          <p:cNvPr id="230" name="Shape 230"/>
          <p:cNvSpPr/>
          <p:nvPr/>
        </p:nvSpPr>
        <p:spPr>
          <a:xfrm>
            <a:off x="5338786" y="3908278"/>
            <a:ext cx="2248370" cy="1200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>
                <a:solidFill>
                  <a:srgbClr val="FFFFFF"/>
                </a:solidFill>
              </a:defRPr>
            </a:pP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-</a:t>
            </a:r>
            <a:r>
              <a:rPr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互動科技</a:t>
            </a:r>
            <a:r>
              <a:rPr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與</a:t>
            </a:r>
            <a:r>
              <a:rPr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遊戲設計</a:t>
            </a:r>
            <a:endParaRPr dirty="0"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  <a:cs typeface="+mj-cs"/>
              <a:sym typeface="Helvetica"/>
            </a:endParaRPr>
          </a:p>
          <a:p>
            <a:pPr>
              <a:defRPr b="1">
                <a:solidFill>
                  <a:srgbClr val="FFFFFF"/>
                </a:solidFill>
              </a:defRPr>
            </a:pP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-</a:t>
            </a:r>
            <a:r>
              <a:rPr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立體造型</a:t>
            </a:r>
            <a:r>
              <a:rPr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與</a:t>
            </a:r>
            <a:r>
              <a:rPr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產品設計</a:t>
            </a:r>
            <a:endParaRPr dirty="0"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  <a:cs typeface="+mj-cs"/>
              <a:sym typeface="Helvetica"/>
            </a:endParaRPr>
          </a:p>
          <a:p>
            <a:pPr>
              <a:defRPr b="1">
                <a:solidFill>
                  <a:srgbClr val="FFFFFF"/>
                </a:solidFill>
              </a:defRPr>
            </a:pP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-</a:t>
            </a:r>
            <a:r>
              <a:rPr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空間設計</a:t>
            </a:r>
            <a:endParaRPr dirty="0"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  <a:cs typeface="+mj-cs"/>
              <a:sym typeface="Helvetica"/>
            </a:endParaRPr>
          </a:p>
          <a:p>
            <a:pPr>
              <a:defRPr b="1">
                <a:solidFill>
                  <a:srgbClr val="FFFFFF"/>
                </a:solidFill>
              </a:defRPr>
            </a:pP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-</a:t>
            </a:r>
            <a:r>
              <a:rPr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視覺傳達設計</a:t>
            </a:r>
            <a:endParaRPr dirty="0"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  <a:cs typeface="+mj-cs"/>
              <a:sym typeface="Helvetica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27654" cy="1714261"/>
          </a:xfrm>
          <a:prstGeom prst="rect">
            <a:avLst/>
          </a:prstGeom>
        </p:spPr>
      </p:pic>
      <p:sp>
        <p:nvSpPr>
          <p:cNvPr id="10" name="Shape 229"/>
          <p:cNvSpPr/>
          <p:nvPr/>
        </p:nvSpPr>
        <p:spPr>
          <a:xfrm>
            <a:off x="2192404" y="4369942"/>
            <a:ext cx="2912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>
                <a:solidFill>
                  <a:srgbClr val="FFFFFF"/>
                </a:solidFill>
              </a:defRPr>
            </a:pPr>
            <a:r>
              <a:rPr sz="1200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(</a:t>
            </a:r>
            <a:r>
              <a:rPr lang="zh-TW" altLang="en-US" sz="1200"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參展則視為參賽，以系</a:t>
            </a:r>
            <a:r>
              <a:rPr lang="zh-TW" altLang="en-US" sz="1200" dirty="0">
                <a:solidFill>
                  <a:srgbClr val="FF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</a:t>
            </a:r>
            <a:r>
              <a:rPr lang="zh-TW" altLang="en-US" sz="1200"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所</a:t>
            </a:r>
            <a:r>
              <a:rPr lang="zh-TW" altLang="en-US" sz="1200" dirty="0">
                <a:solidFill>
                  <a:srgbClr val="FF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</a:t>
            </a:r>
            <a:r>
              <a:rPr lang="zh-TW" altLang="en-US" sz="1200"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學程</a:t>
            </a:r>
            <a:endParaRPr lang="en-US" altLang="zh-TW" sz="1200" dirty="0">
              <a:solidFill>
                <a:srgbClr val="FF0000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  <a:p>
            <a:pPr>
              <a:defRPr b="1">
                <a:solidFill>
                  <a:srgbClr val="FFFFFF"/>
                </a:solidFill>
              </a:defRPr>
            </a:pPr>
            <a:r>
              <a:rPr lang="zh-TW" altLang="en-US" sz="1200"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為單位</a:t>
            </a:r>
            <a:r>
              <a:rPr lang="zh-TW" altLang="en-US" sz="1200" dirty="0">
                <a:solidFill>
                  <a:srgbClr val="FF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，</a:t>
            </a:r>
            <a:r>
              <a:rPr lang="zh-TW" altLang="en-US" sz="1200"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上官網填表</a:t>
            </a:r>
            <a:r>
              <a:rPr lang="zh-TW" altLang="en-US" sz="1200" dirty="0">
                <a:solidFill>
                  <a:srgbClr val="FF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，</a:t>
            </a:r>
            <a:r>
              <a:rPr lang="zh-TW" altLang="en-US" sz="1200"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說明場地設計概念</a:t>
            </a:r>
            <a:r>
              <a:rPr sz="1200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)</a:t>
            </a:r>
          </a:p>
        </p:txBody>
      </p:sp>
      <p:sp>
        <p:nvSpPr>
          <p:cNvPr id="11" name="Shape 230"/>
          <p:cNvSpPr/>
          <p:nvPr/>
        </p:nvSpPr>
        <p:spPr>
          <a:xfrm>
            <a:off x="5338786" y="5108607"/>
            <a:ext cx="3362457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>
                <a:solidFill>
                  <a:srgbClr val="FFFFFF"/>
                </a:solidFill>
              </a:defRPr>
            </a:pPr>
            <a:r>
              <a:rPr sz="1200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（</a:t>
            </a:r>
            <a:r>
              <a:rPr sz="1200" dirty="0" err="1" smtClean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作品繳交</a:t>
            </a:r>
            <a:r>
              <a:rPr lang="zh-TW" altLang="en-US" sz="1200" dirty="0" smtClean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資</a:t>
            </a:r>
            <a:r>
              <a:rPr lang="zh-TW" altLang="en-US" sz="1200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訊</a:t>
            </a:r>
            <a:r>
              <a:rPr sz="1200" dirty="0" smtClean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詳見</a:t>
            </a:r>
            <a:r>
              <a:rPr sz="1200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201</a:t>
            </a:r>
            <a:r>
              <a:rPr lang="en-US" altLang="zh-TW" sz="1200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9</a:t>
            </a:r>
            <a:r>
              <a:rPr sz="1200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青春設計節</a:t>
            </a:r>
            <a:r>
              <a:rPr lang="zh-TW" altLang="en-US" sz="1200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競賽辦法</a:t>
            </a:r>
            <a:r>
              <a:rPr sz="1200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）</a:t>
            </a:r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/>
          <p:nvPr/>
        </p:nvSpPr>
        <p:spPr>
          <a:xfrm>
            <a:off x="3387638" y="2012575"/>
            <a:ext cx="1956804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 b="1">
                <a:solidFill>
                  <a:srgbClr val="FFFFFF"/>
                </a:solidFill>
              </a:defRPr>
            </a:pPr>
            <a:r>
              <a:rPr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青春設計競賽</a:t>
            </a:r>
            <a:r>
              <a:rPr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-</a:t>
            </a:r>
            <a:r>
              <a:rPr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競賽時程</a:t>
            </a:r>
          </a:p>
        </p:txBody>
      </p:sp>
      <p:sp>
        <p:nvSpPr>
          <p:cNvPr id="235" name="Shape 235"/>
          <p:cNvSpPr/>
          <p:nvPr/>
        </p:nvSpPr>
        <p:spPr>
          <a:xfrm>
            <a:off x="212435" y="3851564"/>
            <a:ext cx="1477325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sym typeface="Helvetica"/>
              </a:rPr>
              <a:t>競賽辦法公告</a:t>
            </a:r>
          </a:p>
        </p:txBody>
      </p:sp>
      <p:sp>
        <p:nvSpPr>
          <p:cNvPr id="236" name="Shape 236"/>
          <p:cNvSpPr/>
          <p:nvPr/>
        </p:nvSpPr>
        <p:spPr>
          <a:xfrm>
            <a:off x="212435" y="4378037"/>
            <a:ext cx="1525416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201</a:t>
            </a:r>
            <a:r>
              <a:rPr lang="en-US" altLang="zh-TW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9</a:t>
            </a: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.01.1</a:t>
            </a:r>
            <a:r>
              <a:rPr lang="en-US" altLang="zh-TW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8</a:t>
            </a: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（五）</a:t>
            </a:r>
          </a:p>
        </p:txBody>
      </p:sp>
      <p:sp>
        <p:nvSpPr>
          <p:cNvPr id="237" name="Shape 237"/>
          <p:cNvSpPr/>
          <p:nvPr/>
        </p:nvSpPr>
        <p:spPr>
          <a:xfrm>
            <a:off x="2109172" y="3851564"/>
            <a:ext cx="101566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sym typeface="Helvetica"/>
              </a:rPr>
              <a:t>競賽報名</a:t>
            </a:r>
          </a:p>
        </p:txBody>
      </p:sp>
      <p:sp>
        <p:nvSpPr>
          <p:cNvPr id="238" name="Shape 238"/>
          <p:cNvSpPr/>
          <p:nvPr/>
        </p:nvSpPr>
        <p:spPr>
          <a:xfrm>
            <a:off x="1971346" y="4270314"/>
            <a:ext cx="1525416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rPr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201</a:t>
            </a:r>
            <a:r>
              <a:rPr lang="en-US" altLang="zh-TW"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9</a:t>
            </a:r>
            <a:r>
              <a:rPr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.0</a:t>
            </a:r>
            <a:r>
              <a:rPr lang="en-US" altLang="zh-TW"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1</a:t>
            </a:r>
            <a:r>
              <a:rPr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.</a:t>
            </a:r>
            <a:r>
              <a:rPr lang="en-US" altLang="zh-TW"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21</a:t>
            </a:r>
            <a:r>
              <a:rPr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（</a:t>
            </a:r>
            <a:r>
              <a:rPr lang="zh-TW" altLang="en-US"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一</a:t>
            </a:r>
            <a:r>
              <a:rPr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）</a:t>
            </a:r>
            <a:br>
              <a:rPr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</a:br>
            <a:r>
              <a:rPr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201</a:t>
            </a:r>
            <a:r>
              <a:rPr lang="en-US" altLang="zh-TW"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9</a:t>
            </a:r>
            <a:r>
              <a:rPr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.03.0</a:t>
            </a:r>
            <a:r>
              <a:rPr lang="en-US" altLang="zh-TW"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1</a:t>
            </a:r>
            <a:r>
              <a:rPr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（五）</a:t>
            </a:r>
          </a:p>
        </p:txBody>
      </p:sp>
      <p:sp>
        <p:nvSpPr>
          <p:cNvPr id="239" name="Shape 239"/>
          <p:cNvSpPr/>
          <p:nvPr/>
        </p:nvSpPr>
        <p:spPr>
          <a:xfrm>
            <a:off x="5407512" y="3855137"/>
            <a:ext cx="101566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sym typeface="Helvetica"/>
              </a:rPr>
              <a:t>入圍公告</a:t>
            </a:r>
          </a:p>
        </p:txBody>
      </p:sp>
      <p:sp>
        <p:nvSpPr>
          <p:cNvPr id="240" name="Shape 240"/>
          <p:cNvSpPr/>
          <p:nvPr/>
        </p:nvSpPr>
        <p:spPr>
          <a:xfrm>
            <a:off x="5338565" y="4378037"/>
            <a:ext cx="1525416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201</a:t>
            </a:r>
            <a:r>
              <a:rPr lang="en-US" altLang="zh-TW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9</a:t>
            </a: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.03.</a:t>
            </a:r>
            <a:r>
              <a:rPr lang="en-US" altLang="zh-TW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29</a:t>
            </a: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（五）</a:t>
            </a:r>
          </a:p>
        </p:txBody>
      </p:sp>
      <p:sp>
        <p:nvSpPr>
          <p:cNvPr id="241" name="Shape 241"/>
          <p:cNvSpPr/>
          <p:nvPr/>
        </p:nvSpPr>
        <p:spPr>
          <a:xfrm>
            <a:off x="3814334" y="3851564"/>
            <a:ext cx="101566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r>
              <a:rPr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線上初選</a:t>
            </a:r>
          </a:p>
        </p:txBody>
      </p:sp>
      <p:sp>
        <p:nvSpPr>
          <p:cNvPr id="242" name="Shape 242"/>
          <p:cNvSpPr/>
          <p:nvPr/>
        </p:nvSpPr>
        <p:spPr>
          <a:xfrm>
            <a:off x="3634547" y="4270314"/>
            <a:ext cx="1525416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201</a:t>
            </a:r>
            <a:r>
              <a:rPr lang="en-US" altLang="zh-TW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9</a:t>
            </a: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.03.0</a:t>
            </a:r>
            <a:r>
              <a:rPr lang="en-US" altLang="zh-TW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4</a:t>
            </a: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（一）</a:t>
            </a:r>
            <a:b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</a:b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201</a:t>
            </a:r>
            <a:r>
              <a:rPr lang="en-US" altLang="zh-TW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9</a:t>
            </a: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.03.2</a:t>
            </a:r>
            <a:r>
              <a:rPr lang="en-US" altLang="zh-TW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2</a:t>
            </a: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（五）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endParaRPr dirty="0"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  <a:cs typeface="+mj-cs"/>
              <a:sym typeface="Helvetica"/>
            </a:endParaRPr>
          </a:p>
        </p:txBody>
      </p:sp>
      <p:sp>
        <p:nvSpPr>
          <p:cNvPr id="243" name="Shape 243"/>
          <p:cNvSpPr/>
          <p:nvPr/>
        </p:nvSpPr>
        <p:spPr>
          <a:xfrm>
            <a:off x="7000688" y="3851564"/>
            <a:ext cx="1938990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r>
              <a:rPr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繳交決選電子資料</a:t>
            </a:r>
          </a:p>
        </p:txBody>
      </p:sp>
      <p:sp>
        <p:nvSpPr>
          <p:cNvPr id="244" name="Shape 244"/>
          <p:cNvSpPr/>
          <p:nvPr/>
        </p:nvSpPr>
        <p:spPr>
          <a:xfrm>
            <a:off x="7373577" y="4270790"/>
            <a:ext cx="1281759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201</a:t>
            </a:r>
            <a:r>
              <a:rPr lang="en-US" altLang="zh-TW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9</a:t>
            </a: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.04.0</a:t>
            </a:r>
            <a:r>
              <a:rPr lang="en-US" altLang="zh-TW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1</a:t>
            </a: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(</a:t>
            </a: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一</a:t>
            </a: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201</a:t>
            </a:r>
            <a:r>
              <a:rPr lang="en-US" altLang="zh-TW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9</a:t>
            </a: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.04.1</a:t>
            </a:r>
            <a:r>
              <a:rPr lang="en-US" altLang="zh-TW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2</a:t>
            </a: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(</a:t>
            </a: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五</a:t>
            </a: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)</a:t>
            </a:r>
          </a:p>
        </p:txBody>
      </p:sp>
      <p:sp>
        <p:nvSpPr>
          <p:cNvPr id="245" name="Shape 245"/>
          <p:cNvSpPr/>
          <p:nvPr/>
        </p:nvSpPr>
        <p:spPr>
          <a:xfrm>
            <a:off x="997265" y="5439027"/>
            <a:ext cx="101566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sym typeface="Helvetica"/>
              </a:rPr>
              <a:t>現場決選</a:t>
            </a:r>
            <a:endParaRPr dirty="0"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  <a:sym typeface="Helvetica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929794" y="5820805"/>
            <a:ext cx="1281759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201</a:t>
            </a:r>
            <a:r>
              <a:rPr lang="en-US" altLang="zh-TW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9</a:t>
            </a: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.0</a:t>
            </a:r>
            <a:r>
              <a:rPr lang="en-US" altLang="zh-TW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5</a:t>
            </a: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.</a:t>
            </a:r>
            <a:r>
              <a:rPr lang="en-US" altLang="zh-TW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13</a:t>
            </a: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(</a:t>
            </a: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一</a:t>
            </a: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)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201</a:t>
            </a:r>
            <a:r>
              <a:rPr lang="en-US" altLang="zh-TW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9</a:t>
            </a: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.05.</a:t>
            </a:r>
            <a:r>
              <a:rPr lang="en-US" altLang="zh-TW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16</a:t>
            </a: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(</a:t>
            </a: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四</a:t>
            </a: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)</a:t>
            </a:r>
          </a:p>
        </p:txBody>
      </p:sp>
      <p:sp>
        <p:nvSpPr>
          <p:cNvPr id="247" name="Shape 247"/>
          <p:cNvSpPr/>
          <p:nvPr/>
        </p:nvSpPr>
        <p:spPr>
          <a:xfrm>
            <a:off x="6525226" y="3913379"/>
            <a:ext cx="373409" cy="24570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FF"/>
          </a:solidFill>
          <a:ln w="19050" cap="rnd">
            <a:solidFill>
              <a:srgbClr val="51515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3328939" y="3913630"/>
            <a:ext cx="373409" cy="24570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FF"/>
          </a:solidFill>
          <a:ln w="19050" cap="rnd">
            <a:solidFill>
              <a:srgbClr val="51515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5006160" y="3920185"/>
            <a:ext cx="373409" cy="24570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FF"/>
          </a:solidFill>
          <a:ln w="19050" cap="rnd">
            <a:solidFill>
              <a:srgbClr val="51515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711922" y="3913630"/>
            <a:ext cx="373409" cy="24570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FF"/>
          </a:solidFill>
          <a:ln w="19050" cap="rnd">
            <a:solidFill>
              <a:srgbClr val="51515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338531" y="5500843"/>
            <a:ext cx="373409" cy="24570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FF"/>
          </a:solidFill>
          <a:ln w="19050" cap="rnd">
            <a:solidFill>
              <a:srgbClr val="51515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</p:txBody>
      </p:sp>
      <p:pic>
        <p:nvPicPr>
          <p:cNvPr id="22" name="圖片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27654" cy="1714261"/>
          </a:xfrm>
          <a:prstGeom prst="rect">
            <a:avLst/>
          </a:prstGeom>
        </p:spPr>
      </p:pic>
      <p:sp>
        <p:nvSpPr>
          <p:cNvPr id="23" name="Shape 238"/>
          <p:cNvSpPr/>
          <p:nvPr/>
        </p:nvSpPr>
        <p:spPr>
          <a:xfrm>
            <a:off x="2013522" y="4737982"/>
            <a:ext cx="1416049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rPr lang="en-US" altLang="zh-TW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(</a:t>
            </a:r>
            <a:r>
              <a:rPr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無須繳交紙本</a:t>
            </a: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）</a:t>
            </a:r>
          </a:p>
        </p:txBody>
      </p:sp>
      <p:sp>
        <p:nvSpPr>
          <p:cNvPr id="24" name="Shape 244"/>
          <p:cNvSpPr/>
          <p:nvPr/>
        </p:nvSpPr>
        <p:spPr>
          <a:xfrm>
            <a:off x="6890468" y="4793534"/>
            <a:ext cx="2253532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（</a:t>
            </a:r>
            <a:r>
              <a:rPr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需繳交電子與紙本資料</a:t>
            </a: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）</a:t>
            </a:r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/>
          <p:nvPr/>
        </p:nvSpPr>
        <p:spPr>
          <a:xfrm>
            <a:off x="3415798" y="1834775"/>
            <a:ext cx="2312404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 b="1">
                <a:solidFill>
                  <a:srgbClr val="FFFFFF"/>
                </a:solidFill>
              </a:defRPr>
            </a:pPr>
            <a:r>
              <a:rPr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青春設計競賽</a:t>
            </a:r>
            <a:r>
              <a:rPr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-</a:t>
            </a:r>
            <a:r>
              <a:rPr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競賽報名規則</a:t>
            </a:r>
            <a:endParaRPr dirty="0"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  <a:cs typeface="+mj-cs"/>
              <a:sym typeface="Helvetica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555545" y="2735119"/>
            <a:ext cx="8015975" cy="3046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600">
                <a:solidFill>
                  <a:srgbClr val="FFFFFF"/>
                </a:solidFill>
              </a:defRPr>
            </a:pPr>
            <a:r>
              <a:rPr dirty="0">
                <a:solidFill>
                  <a:schemeClr val="tx1"/>
                </a:solidFill>
              </a:rPr>
              <a:t> </a:t>
            </a:r>
            <a:r>
              <a:rPr b="1" dirty="0">
                <a:solidFill>
                  <a:schemeClr val="tx1"/>
                </a:solidFill>
              </a:rPr>
              <a:t> ●</a:t>
            </a:r>
            <a:r>
              <a:rPr dirty="0" err="1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每組</a:t>
            </a:r>
            <a:r>
              <a:rPr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 </a:t>
            </a:r>
            <a:r>
              <a:rPr b="1"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1</a:t>
            </a:r>
            <a:r>
              <a:rPr lang="zh-TW" altLang="en-US" b="1"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位</a:t>
            </a:r>
            <a:r>
              <a:rPr b="1"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 </a:t>
            </a:r>
            <a:r>
              <a:rPr b="1" dirty="0" err="1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代表</a:t>
            </a:r>
            <a:r>
              <a:rPr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至官網進行</a:t>
            </a:r>
            <a:r>
              <a:rPr b="1" dirty="0" err="1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線上報名</a:t>
            </a:r>
            <a:r>
              <a:rPr dirty="0" err="1">
                <a:solidFill>
                  <a:schemeClr val="tx1"/>
                </a:solidFill>
                <a:latin typeface="+mj-lt"/>
                <a:ea typeface="+mj-ea"/>
                <a:cs typeface="+mj-cs"/>
                <a:sym typeface="Helvetica"/>
              </a:rPr>
              <a:t>（請注意報名資料填寫皆正確</a:t>
            </a:r>
            <a:r>
              <a:rPr dirty="0">
                <a:solidFill>
                  <a:schemeClr val="tx1"/>
                </a:solidFill>
                <a:latin typeface="+mj-lt"/>
                <a:ea typeface="+mj-ea"/>
                <a:cs typeface="+mj-cs"/>
                <a:sym typeface="Helvetica"/>
              </a:rPr>
              <a:t>）</a:t>
            </a:r>
            <a:br>
              <a:rPr dirty="0">
                <a:solidFill>
                  <a:schemeClr val="tx1"/>
                </a:solidFill>
                <a:latin typeface="+mj-lt"/>
                <a:ea typeface="+mj-ea"/>
                <a:cs typeface="+mj-cs"/>
                <a:sym typeface="Helvetica"/>
              </a:rPr>
            </a:br>
            <a:endParaRPr dirty="0">
              <a:solidFill>
                <a:schemeClr val="tx1"/>
              </a:solidFill>
              <a:latin typeface="+mj-lt"/>
              <a:ea typeface="+mj-ea"/>
              <a:cs typeface="+mj-cs"/>
              <a:sym typeface="Helvetica"/>
            </a:endParaRPr>
          </a:p>
          <a:p>
            <a:pPr>
              <a:defRPr sz="1600">
                <a:solidFill>
                  <a:srgbClr val="FFFFFF"/>
                </a:solidFill>
              </a:defRPr>
            </a:pPr>
            <a:r>
              <a:rPr dirty="0">
                <a:solidFill>
                  <a:schemeClr val="tx1"/>
                </a:solidFill>
              </a:rPr>
              <a:t> </a:t>
            </a:r>
            <a:r>
              <a:rPr b="1" dirty="0">
                <a:solidFill>
                  <a:schemeClr val="tx1"/>
                </a:solidFill>
              </a:rPr>
              <a:t> ●</a:t>
            </a:r>
            <a:r>
              <a:rPr b="1" dirty="0" err="1">
                <a:solidFill>
                  <a:srgbClr val="FF0000"/>
                </a:solidFill>
                <a:latin typeface="+mj-lt"/>
                <a:ea typeface="+mj-ea"/>
                <a:cs typeface="+mj-cs"/>
                <a:sym typeface="Helvetica"/>
              </a:rPr>
              <a:t>一組帳號可以報名多件作品</a:t>
            </a:r>
            <a:r>
              <a:rPr dirty="0" err="1">
                <a:solidFill>
                  <a:schemeClr val="tx1"/>
                </a:solidFill>
                <a:latin typeface="+mj-lt"/>
                <a:ea typeface="+mj-ea"/>
                <a:cs typeface="+mj-cs"/>
                <a:sym typeface="Helvetica"/>
              </a:rPr>
              <a:t>，組員相同不須另申請帳號</a:t>
            </a:r>
            <a:r>
              <a:rPr dirty="0">
                <a:solidFill>
                  <a:schemeClr val="tx1"/>
                </a:solidFill>
                <a:latin typeface="+mj-lt"/>
                <a:ea typeface="+mj-ea"/>
                <a:cs typeface="+mj-cs"/>
                <a:sym typeface="Helvetica"/>
              </a:rPr>
              <a:t/>
            </a:r>
            <a:br>
              <a:rPr dirty="0">
                <a:solidFill>
                  <a:schemeClr val="tx1"/>
                </a:solidFill>
                <a:latin typeface="+mj-lt"/>
                <a:ea typeface="+mj-ea"/>
                <a:cs typeface="+mj-cs"/>
                <a:sym typeface="Helvetica"/>
              </a:rPr>
            </a:br>
            <a:endParaRPr dirty="0">
              <a:solidFill>
                <a:schemeClr val="tx1"/>
              </a:solidFill>
              <a:latin typeface="+mj-lt"/>
              <a:ea typeface="+mj-ea"/>
              <a:cs typeface="+mj-cs"/>
              <a:sym typeface="Helvetica"/>
            </a:endParaRPr>
          </a:p>
          <a:p>
            <a:pPr>
              <a:defRPr sz="1600">
                <a:solidFill>
                  <a:srgbClr val="FFFFFF"/>
                </a:solidFill>
              </a:defRPr>
            </a:pPr>
            <a:r>
              <a:rPr dirty="0">
                <a:solidFill>
                  <a:schemeClr val="tx1"/>
                </a:solidFill>
              </a:rPr>
              <a:t> </a:t>
            </a:r>
            <a:r>
              <a:rPr b="1" dirty="0">
                <a:solidFill>
                  <a:schemeClr val="tx1"/>
                </a:solidFill>
              </a:rPr>
              <a:t> ●</a:t>
            </a:r>
            <a:r>
              <a:rPr b="1" dirty="0" err="1">
                <a:solidFill>
                  <a:schemeClr val="tx1"/>
                </a:solidFill>
                <a:latin typeface="+mj-lt"/>
                <a:ea typeface="+mj-ea"/>
                <a:cs typeface="+mj-cs"/>
                <a:sym typeface="Helvetica"/>
              </a:rPr>
              <a:t>系列作品盡量以</a:t>
            </a:r>
            <a:r>
              <a:rPr b="1" dirty="0">
                <a:solidFill>
                  <a:schemeClr val="tx1"/>
                </a:solidFill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b="1" dirty="0">
                <a:solidFill>
                  <a:schemeClr val="tx1"/>
                </a:solidFill>
              </a:rPr>
              <a:t>1 </a:t>
            </a:r>
            <a:r>
              <a:rPr b="1" dirty="0" err="1">
                <a:solidFill>
                  <a:schemeClr val="tx1"/>
                </a:solidFill>
                <a:latin typeface="+mj-lt"/>
                <a:ea typeface="+mj-ea"/>
                <a:cs typeface="+mj-cs"/>
                <a:sym typeface="Helvetica"/>
              </a:rPr>
              <a:t>件作品參賽</a:t>
            </a:r>
            <a:r>
              <a:rPr dirty="0">
                <a:solidFill>
                  <a:schemeClr val="tx1"/>
                </a:solidFill>
                <a:latin typeface="+mj-lt"/>
                <a:ea typeface="+mj-ea"/>
                <a:cs typeface="+mj-cs"/>
                <a:sym typeface="Helvetica"/>
              </a:rPr>
              <a:t>。</a:t>
            </a:r>
            <a:r>
              <a:rPr dirty="0">
                <a:solidFill>
                  <a:schemeClr val="tx1"/>
                </a:solidFill>
              </a:rPr>
              <a:t>(</a:t>
            </a:r>
            <a:r>
              <a:rPr dirty="0" err="1">
                <a:solidFill>
                  <a:schemeClr val="tx1"/>
                </a:solidFill>
                <a:latin typeface="+mj-lt"/>
                <a:ea typeface="+mj-ea"/>
                <a:cs typeface="+mj-cs"/>
                <a:sym typeface="Helvetica"/>
              </a:rPr>
              <a:t>系列作品指的是以同樣的概念發想下所延伸出的內容</a:t>
            </a:r>
            <a:r>
              <a:rPr dirty="0">
                <a:solidFill>
                  <a:schemeClr val="tx1"/>
                </a:solidFill>
              </a:rPr>
              <a:t>)</a:t>
            </a:r>
            <a:br>
              <a:rPr dirty="0">
                <a:solidFill>
                  <a:schemeClr val="tx1"/>
                </a:solidFill>
              </a:rPr>
            </a:br>
            <a:endParaRPr dirty="0">
              <a:solidFill>
                <a:schemeClr val="tx1"/>
              </a:solidFill>
            </a:endParaRPr>
          </a:p>
          <a:p>
            <a:pPr>
              <a:defRPr sz="1600">
                <a:solidFill>
                  <a:srgbClr val="FFFFFF"/>
                </a:solidFill>
              </a:defRPr>
            </a:pPr>
            <a:r>
              <a:rPr dirty="0">
                <a:solidFill>
                  <a:schemeClr val="tx1"/>
                </a:solidFill>
              </a:rPr>
              <a:t> </a:t>
            </a:r>
            <a:r>
              <a:rPr b="1" dirty="0">
                <a:solidFill>
                  <a:schemeClr val="tx1"/>
                </a:solidFill>
              </a:rPr>
              <a:t> ●</a:t>
            </a:r>
            <a:r>
              <a:rPr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同件作品僅能</a:t>
            </a:r>
            <a:r>
              <a:rPr b="1"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擇一類別</a:t>
            </a:r>
            <a:r>
              <a:rPr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參賽，不得跨類報名</a:t>
            </a:r>
            <a:r>
              <a:rPr lang="zh-TW" altLang="en-US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，</a:t>
            </a:r>
            <a:r>
              <a:rPr b="1"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重複報名將取消資格</a:t>
            </a:r>
            <a:r>
              <a:rPr lang="zh-TW" altLang="en-US" b="1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。</a:t>
            </a:r>
            <a:endParaRPr b="1" dirty="0"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  <a:cs typeface="+mj-cs"/>
              <a:sym typeface="Helvetica"/>
            </a:endParaRPr>
          </a:p>
          <a:p>
            <a:pPr>
              <a:defRPr sz="1600">
                <a:solidFill>
                  <a:srgbClr val="FFFFFF"/>
                </a:solidFill>
              </a:defRPr>
            </a:pPr>
            <a:endParaRPr b="1" dirty="0">
              <a:solidFill>
                <a:schemeClr val="tx1"/>
              </a:solidFill>
              <a:latin typeface="+mj-lt"/>
              <a:ea typeface="+mj-ea"/>
              <a:cs typeface="+mj-cs"/>
              <a:sym typeface="Helvetica"/>
            </a:endParaRPr>
          </a:p>
          <a:p>
            <a:pPr>
              <a:defRPr sz="1600">
                <a:solidFill>
                  <a:srgbClr val="FFFFFF"/>
                </a:solidFill>
              </a:defRPr>
            </a:pPr>
            <a:r>
              <a:rPr b="1" dirty="0">
                <a:solidFill>
                  <a:schemeClr val="tx1"/>
                </a:solidFill>
                <a:latin typeface="+mj-lt"/>
                <a:ea typeface="+mj-ea"/>
                <a:cs typeface="+mj-cs"/>
                <a:sym typeface="Helvetica"/>
              </a:rPr>
              <a:t>  </a:t>
            </a:r>
            <a:r>
              <a:rPr b="1" dirty="0">
                <a:solidFill>
                  <a:schemeClr val="tx1"/>
                </a:solidFill>
              </a:rPr>
              <a:t>●</a:t>
            </a:r>
            <a:r>
              <a:rPr dirty="0" err="1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入圍作品，均需於展場中展出，否則將視同放棄競賽資格</a:t>
            </a:r>
            <a:r>
              <a:rPr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。</a:t>
            </a:r>
            <a:endParaRPr lang="en-US" altLang="zh-TW" dirty="0">
              <a:solidFill>
                <a:srgbClr val="FF0000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  <a:p>
            <a:pPr>
              <a:defRPr sz="1600">
                <a:solidFill>
                  <a:srgbClr val="FFFFFF"/>
                </a:solidFill>
              </a:defRPr>
            </a:pPr>
            <a:endParaRPr lang="en-US" altLang="zh-TW" b="1" dirty="0">
              <a:solidFill>
                <a:srgbClr val="FF0000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  <a:cs typeface="+mj-cs"/>
              <a:sym typeface="Helvetica"/>
            </a:endParaRPr>
          </a:p>
          <a:p>
            <a:pPr>
              <a:defRPr sz="1600">
                <a:solidFill>
                  <a:srgbClr val="FFFFFF"/>
                </a:solidFill>
              </a:defRPr>
            </a:pPr>
            <a:r>
              <a:rPr b="1" dirty="0">
                <a:solidFill>
                  <a:schemeClr val="tx1"/>
                </a:solidFill>
                <a:latin typeface="+mj-lt"/>
                <a:ea typeface="+mj-ea"/>
                <a:cs typeface="+mj-cs"/>
                <a:sym typeface="Helvetica"/>
              </a:rPr>
              <a:t/>
            </a:r>
            <a:br>
              <a:rPr b="1" dirty="0">
                <a:solidFill>
                  <a:schemeClr val="tx1"/>
                </a:solidFill>
                <a:latin typeface="+mj-lt"/>
                <a:ea typeface="+mj-ea"/>
                <a:cs typeface="+mj-cs"/>
                <a:sym typeface="Helvetica"/>
              </a:rPr>
            </a:br>
            <a:endParaRPr b="1" dirty="0">
              <a:solidFill>
                <a:schemeClr val="tx1"/>
              </a:solidFill>
              <a:latin typeface="+mj-lt"/>
              <a:ea typeface="+mj-ea"/>
              <a:cs typeface="+mj-cs"/>
              <a:sym typeface="Helvetica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27654" cy="1714261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/>
          <p:nvPr/>
        </p:nvSpPr>
        <p:spPr>
          <a:xfrm>
            <a:off x="3387638" y="2012575"/>
            <a:ext cx="1956804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 b="1">
                <a:solidFill>
                  <a:srgbClr val="FFFFFF"/>
                </a:solidFill>
              </a:defRPr>
            </a:pPr>
            <a:r>
              <a:rPr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青春設計競賽</a:t>
            </a:r>
            <a:r>
              <a:rPr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-</a:t>
            </a:r>
            <a:r>
              <a:rPr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作品上傳</a:t>
            </a:r>
            <a:endParaRPr dirty="0"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  <a:cs typeface="+mj-cs"/>
              <a:sym typeface="Helvetica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69139" y="3306619"/>
            <a:ext cx="7826039" cy="2139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600" b="1">
                <a:solidFill>
                  <a:srgbClr val="FFFFFF"/>
                </a:solidFill>
              </a:defRPr>
            </a:pPr>
            <a:r>
              <a:rPr dirty="0">
                <a:solidFill>
                  <a:schemeClr val="tx1"/>
                </a:solidFill>
              </a:rPr>
              <a:t>●</a:t>
            </a:r>
            <a:r>
              <a:rPr dirty="0" err="1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預留上傳時間</a:t>
            </a:r>
            <a:r>
              <a:rPr b="0"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，越接近截止時間上傳越容易失敗</a:t>
            </a:r>
            <a:r>
              <a:rPr lang="zh-TW" altLang="en-US" b="0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。</a:t>
            </a:r>
            <a:endParaRPr b="0" dirty="0"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  <a:cs typeface="+mj-cs"/>
              <a:sym typeface="Helvetica"/>
            </a:endParaRPr>
          </a:p>
          <a:p>
            <a:pPr>
              <a:defRPr sz="1600">
                <a:solidFill>
                  <a:srgbClr val="FFFFFF"/>
                </a:solidFill>
              </a:defRPr>
            </a:pPr>
            <a:r>
              <a:rPr dirty="0">
                <a:solidFill>
                  <a:schemeClr val="tx1"/>
                </a:solidFill>
              </a:rPr>
              <a:t/>
            </a:r>
            <a:br>
              <a:rPr dirty="0">
                <a:solidFill>
                  <a:schemeClr val="tx1"/>
                </a:solidFill>
              </a:rPr>
            </a:br>
            <a:r>
              <a:rPr b="1" dirty="0">
                <a:solidFill>
                  <a:schemeClr val="tx1"/>
                </a:solidFill>
              </a:rPr>
              <a:t>●</a:t>
            </a:r>
            <a:r>
              <a:rPr b="1"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時間截止後，系統會自動關閉，屆時將無法補繳作品</a:t>
            </a:r>
            <a:r>
              <a:rPr b="1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。</a:t>
            </a:r>
            <a:br>
              <a:rPr b="1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</a:br>
            <a:endParaRPr b="1" dirty="0"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  <a:p>
            <a:pPr>
              <a:defRPr sz="1600" b="1">
                <a:solidFill>
                  <a:srgbClr val="FFFFFF"/>
                </a:solidFill>
              </a:defRPr>
            </a:pPr>
            <a:r>
              <a:rPr dirty="0">
                <a:solidFill>
                  <a:schemeClr val="tx1"/>
                </a:solidFill>
              </a:rPr>
              <a:t>●</a:t>
            </a:r>
            <a:r>
              <a:rPr b="0" dirty="0">
                <a:solidFill>
                  <a:schemeClr val="tx1"/>
                </a:solidFill>
              </a:rPr>
              <a:t> </a:t>
            </a:r>
            <a:r>
              <a:rPr b="0" dirty="0" err="1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建議在</a:t>
            </a:r>
            <a:r>
              <a:rPr dirty="0" err="1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截止前</a:t>
            </a:r>
            <a:r>
              <a:rPr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 </a:t>
            </a:r>
            <a:r>
              <a:rPr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1</a:t>
            </a:r>
            <a:r>
              <a:rPr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小時</a:t>
            </a:r>
            <a:r>
              <a:rPr b="0"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先將目前完成的作品上傳</a:t>
            </a:r>
            <a:r>
              <a:rPr b="0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。若作品有修改或更新，都可以在截止</a:t>
            </a:r>
          </a:p>
          <a:p>
            <a:pPr>
              <a:defRPr sz="1600">
                <a:solidFill>
                  <a:srgbClr val="FFFFFF"/>
                </a:solidFill>
              </a:defRPr>
            </a:pP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    </a:t>
            </a:r>
            <a:r>
              <a:rPr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時間前重新上傳</a:t>
            </a:r>
            <a:r>
              <a:rPr lang="zh-TW" altLang="en-US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。</a:t>
            </a:r>
            <a:endParaRPr dirty="0"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  <a:cs typeface="+mj-cs"/>
              <a:sym typeface="Helvetica"/>
            </a:endParaRPr>
          </a:p>
          <a:p>
            <a:pPr>
              <a:defRPr sz="1600" b="1">
                <a:solidFill>
                  <a:srgbClr val="FFFFFF"/>
                </a:solidFill>
              </a:defRPr>
            </a:pPr>
            <a:endParaRPr dirty="0">
              <a:solidFill>
                <a:schemeClr val="tx1"/>
              </a:solidFill>
              <a:latin typeface="+mj-lt"/>
              <a:ea typeface="+mj-ea"/>
              <a:cs typeface="+mj-cs"/>
              <a:sym typeface="Helvetica"/>
            </a:endParaRPr>
          </a:p>
          <a:p>
            <a:pPr>
              <a:defRPr sz="1600" b="1">
                <a:solidFill>
                  <a:srgbClr val="FFFFFF"/>
                </a:solidFill>
              </a:defRPr>
            </a:pPr>
            <a:r>
              <a:rPr dirty="0">
                <a:solidFill>
                  <a:schemeClr val="tx1"/>
                </a:solidFill>
              </a:rPr>
              <a:t>●</a:t>
            </a:r>
            <a:r>
              <a:rPr b="0"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避免截止時間太過接近，且不熟悉系統或其他設定原因，影響參賽權益</a:t>
            </a:r>
            <a:r>
              <a:rPr b="0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。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27654" cy="1714261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/>
          <p:nvPr/>
        </p:nvSpPr>
        <p:spPr>
          <a:xfrm>
            <a:off x="3387638" y="2012575"/>
            <a:ext cx="1948608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 b="1">
                <a:solidFill>
                  <a:srgbClr val="FFFFFF"/>
                </a:solidFill>
              </a:defRPr>
            </a:pPr>
            <a:r>
              <a:rPr dirty="0" err="1" smtClean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青春設計競賽</a:t>
            </a:r>
            <a:r>
              <a:rPr lang="en-US" altLang="zh-TW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-</a:t>
            </a:r>
            <a:r>
              <a:rPr lang="zh-TW" altLang="en-US" dirty="0" smtClean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場地</a:t>
            </a:r>
            <a:r>
              <a:rPr lang="zh-TW" altLang="en-US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設計</a:t>
            </a:r>
            <a:endParaRPr dirty="0"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  <a:cs typeface="+mj-cs"/>
              <a:sym typeface="Helvetica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69139" y="3306619"/>
            <a:ext cx="92396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600" b="1">
                <a:solidFill>
                  <a:srgbClr val="FFFFFF"/>
                </a:solidFill>
              </a:defRPr>
            </a:pPr>
            <a:endParaRPr b="0" dirty="0"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  <a:cs typeface="+mj-cs"/>
              <a:sym typeface="Helvetica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27654" cy="1714261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7EE6B8AF-9DA7-490B-929D-6374FEBF27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327" y="2659334"/>
            <a:ext cx="7555345" cy="4069357"/>
          </a:xfrm>
          <a:prstGeom prst="rect">
            <a:avLst/>
          </a:prstGeom>
        </p:spPr>
      </p:pic>
      <p:sp>
        <p:nvSpPr>
          <p:cNvPr id="4" name="箭號: 向右 3">
            <a:extLst>
              <a:ext uri="{FF2B5EF4-FFF2-40B4-BE49-F238E27FC236}">
                <a16:creationId xmlns:a16="http://schemas.microsoft.com/office/drawing/2014/main" xmlns="" id="{77D0B00A-DD22-4196-8864-DC71781E55D7}"/>
              </a:ext>
            </a:extLst>
          </p:cNvPr>
          <p:cNvSpPr/>
          <p:nvPr/>
        </p:nvSpPr>
        <p:spPr>
          <a:xfrm>
            <a:off x="230909" y="5846618"/>
            <a:ext cx="701964" cy="338554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12664196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/>
          <p:nvPr/>
        </p:nvSpPr>
        <p:spPr>
          <a:xfrm>
            <a:off x="3387639" y="2012575"/>
            <a:ext cx="231240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 b="1">
                <a:solidFill>
                  <a:srgbClr val="FFFFFF"/>
                </a:solidFill>
              </a:defRPr>
            </a:pPr>
            <a:r>
              <a:rPr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青春設計競賽</a:t>
            </a:r>
            <a:r>
              <a:rPr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-</a:t>
            </a:r>
            <a:r>
              <a:rPr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決選資料繳交</a:t>
            </a:r>
            <a:endParaRPr dirty="0"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  <a:cs typeface="+mj-cs"/>
              <a:sym typeface="Helvetica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3387638" y="3047999"/>
            <a:ext cx="2169823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>
                <a:solidFill>
                  <a:srgbClr val="FFFFFF"/>
                </a:solidFill>
              </a:defRPr>
            </a:pP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●</a:t>
            </a:r>
            <a:r>
              <a:rPr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務必注意繳交期限</a:t>
            </a:r>
            <a:endParaRPr dirty="0"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  <a:cs typeface="+mj-cs"/>
              <a:sym typeface="Helvetica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3642085" y="3417330"/>
            <a:ext cx="1451677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600" b="1">
                <a:solidFill>
                  <a:srgbClr val="FFFFFF"/>
                </a:solidFill>
              </a:defRPr>
            </a:pPr>
            <a:r>
              <a:rPr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201</a:t>
            </a:r>
            <a:r>
              <a:rPr lang="en-US" altLang="zh-TW"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9</a:t>
            </a:r>
            <a:r>
              <a:rPr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.04.0</a:t>
            </a:r>
            <a:r>
              <a:rPr lang="en-US" altLang="zh-TW"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1</a:t>
            </a:r>
            <a:r>
              <a:rPr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(</a:t>
            </a:r>
            <a:r>
              <a:rPr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一</a:t>
            </a:r>
            <a:r>
              <a:rPr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)</a:t>
            </a:r>
          </a:p>
          <a:p>
            <a:pPr>
              <a:defRPr sz="1600" b="1">
                <a:solidFill>
                  <a:srgbClr val="FFFFFF"/>
                </a:solidFill>
              </a:defRPr>
            </a:pPr>
            <a:r>
              <a:rPr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201</a:t>
            </a:r>
            <a:r>
              <a:rPr lang="en-US" altLang="zh-TW"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9</a:t>
            </a:r>
            <a:r>
              <a:rPr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.04.1</a:t>
            </a:r>
            <a:r>
              <a:rPr lang="en-US" altLang="zh-TW"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2</a:t>
            </a:r>
            <a:r>
              <a:rPr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(</a:t>
            </a:r>
            <a:r>
              <a:rPr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五</a:t>
            </a:r>
            <a:r>
              <a:rPr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)</a:t>
            </a:r>
          </a:p>
        </p:txBody>
      </p:sp>
      <p:sp>
        <p:nvSpPr>
          <p:cNvPr id="268" name="Shape 268"/>
          <p:cNvSpPr/>
          <p:nvPr/>
        </p:nvSpPr>
        <p:spPr>
          <a:xfrm>
            <a:off x="2697017" y="4572001"/>
            <a:ext cx="5170644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>
                <a:solidFill>
                  <a:srgbClr val="FFFFFF"/>
                </a:solidFill>
              </a:defRPr>
            </a:pPr>
            <a:r>
              <a:rPr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●</a:t>
            </a:r>
            <a:r>
              <a:rPr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請勿於文件上標示參賽者資料違者有權拒絕收件</a:t>
            </a:r>
          </a:p>
          <a:p>
            <a:pPr>
              <a:defRPr b="1">
                <a:solidFill>
                  <a:srgbClr val="FFFFFF"/>
                </a:solidFill>
              </a:defRPr>
            </a:pPr>
            <a:r>
              <a:rPr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   嚴重者可能喪失入圍資格</a:t>
            </a: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27654" cy="1714261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Shape 315"/>
          <p:cNvSpPr/>
          <p:nvPr/>
        </p:nvSpPr>
        <p:spPr>
          <a:xfrm>
            <a:off x="3275330" y="1492306"/>
            <a:ext cx="2585001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 b="1">
                <a:solidFill>
                  <a:srgbClr val="FFFFFF"/>
                </a:solidFill>
              </a:defRPr>
            </a:pPr>
            <a:r>
              <a:rPr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後續流程</a:t>
            </a: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—</a:t>
            </a:r>
            <a:r>
              <a:rPr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保證金與場地費繳交</a:t>
            </a:r>
            <a:endParaRPr dirty="0"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</p:txBody>
      </p:sp>
      <p:sp>
        <p:nvSpPr>
          <p:cNvPr id="318" name="Shape 318"/>
          <p:cNvSpPr/>
          <p:nvPr/>
        </p:nvSpPr>
        <p:spPr>
          <a:xfrm>
            <a:off x="360217" y="3001833"/>
            <a:ext cx="1528622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>
                <a:solidFill>
                  <a:srgbClr val="FFFFFF"/>
                </a:solidFill>
              </a:defRPr>
            </a:pP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●</a:t>
            </a:r>
            <a:r>
              <a:rPr lang="zh-TW" altLang="en-US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 </a:t>
            </a:r>
            <a:r>
              <a:rPr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坪數公布</a:t>
            </a:r>
            <a:r>
              <a:rPr lang="zh-TW" altLang="en-US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+mj-cs"/>
                <a:sym typeface="Helvetica"/>
              </a:rPr>
              <a:t>，</a:t>
            </a:r>
            <a:endParaRPr dirty="0"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  <a:cs typeface="+mj-cs"/>
              <a:sym typeface="Helvetica"/>
            </a:endParaRPr>
          </a:p>
        </p:txBody>
      </p:sp>
      <p:sp>
        <p:nvSpPr>
          <p:cNvPr id="319" name="Shape 319"/>
          <p:cNvSpPr/>
          <p:nvPr/>
        </p:nvSpPr>
        <p:spPr>
          <a:xfrm>
            <a:off x="2484582" y="3001833"/>
            <a:ext cx="1297789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>
                <a:solidFill>
                  <a:srgbClr val="FFFFFF"/>
                </a:solidFill>
              </a:defRPr>
            </a:pP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●</a:t>
            </a:r>
            <a:r>
              <a:rPr lang="zh-TW" altLang="en-US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 </a:t>
            </a:r>
            <a:r>
              <a:rPr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第二階段</a:t>
            </a:r>
            <a:endParaRPr dirty="0"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  <a:cs typeface="+mj-cs"/>
              <a:sym typeface="Helvetica"/>
            </a:endParaRPr>
          </a:p>
          <a:p>
            <a:pPr>
              <a:defRPr b="1">
                <a:solidFill>
                  <a:srgbClr val="FFFFFF"/>
                </a:solidFill>
              </a:defRPr>
            </a:pP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   </a:t>
            </a:r>
            <a:r>
              <a:rPr lang="zh-TW" altLang="en-US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  </a:t>
            </a:r>
            <a:r>
              <a:rPr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資料填寫</a:t>
            </a:r>
            <a:endParaRPr dirty="0"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  <a:cs typeface="+mj-cs"/>
              <a:sym typeface="Helvetica"/>
            </a:endParaRPr>
          </a:p>
        </p:txBody>
      </p:sp>
      <p:sp>
        <p:nvSpPr>
          <p:cNvPr id="320" name="Shape 320"/>
          <p:cNvSpPr/>
          <p:nvPr/>
        </p:nvSpPr>
        <p:spPr>
          <a:xfrm>
            <a:off x="5218543" y="3001833"/>
            <a:ext cx="1528622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>
                <a:solidFill>
                  <a:srgbClr val="FFFFFF"/>
                </a:solidFill>
              </a:defRPr>
            </a:pP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●</a:t>
            </a:r>
            <a:r>
              <a:rPr lang="zh-TW" altLang="en-US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 </a:t>
            </a:r>
            <a:r>
              <a:rPr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繳費後郵寄</a:t>
            </a:r>
            <a:endParaRPr dirty="0"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  <a:cs typeface="+mj-cs"/>
              <a:sym typeface="Helvetica"/>
            </a:endParaRPr>
          </a:p>
        </p:txBody>
      </p:sp>
      <p:sp>
        <p:nvSpPr>
          <p:cNvPr id="321" name="Shape 321"/>
          <p:cNvSpPr/>
          <p:nvPr/>
        </p:nvSpPr>
        <p:spPr>
          <a:xfrm>
            <a:off x="7594606" y="3001833"/>
            <a:ext cx="1297789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>
                <a:solidFill>
                  <a:srgbClr val="FFFFFF"/>
                </a:solidFill>
              </a:defRPr>
            </a:pP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●</a:t>
            </a:r>
            <a:r>
              <a:rPr lang="zh-TW" altLang="en-US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 </a:t>
            </a:r>
            <a:r>
              <a:rPr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完成報名</a:t>
            </a:r>
            <a:endParaRPr dirty="0"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  <a:cs typeface="+mj-cs"/>
              <a:sym typeface="Helvetica"/>
            </a:endParaRPr>
          </a:p>
        </p:txBody>
      </p:sp>
      <p:sp>
        <p:nvSpPr>
          <p:cNvPr id="322" name="Shape 322"/>
          <p:cNvSpPr/>
          <p:nvPr/>
        </p:nvSpPr>
        <p:spPr>
          <a:xfrm>
            <a:off x="379422" y="3879272"/>
            <a:ext cx="1528622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 b="1">
                <a:solidFill>
                  <a:srgbClr val="FF0000"/>
                </a:solidFill>
              </a:defRPr>
            </a:pP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12/2</a:t>
            </a:r>
            <a:r>
              <a:rPr lang="en-US" altLang="zh-TW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5</a:t>
            </a:r>
            <a:endParaRPr dirty="0"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  <a:p>
            <a:pPr>
              <a:defRPr sz="1400" b="1">
                <a:solidFill>
                  <a:srgbClr val="FFFFFF"/>
                </a:solidFill>
              </a:defRPr>
            </a:pPr>
            <a:r>
              <a:rPr dirty="0" err="1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公布最終確認坪數</a:t>
            </a:r>
            <a:endParaRPr dirty="0">
              <a:solidFill>
                <a:srgbClr val="FF0000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  <a:cs typeface="+mj-cs"/>
              <a:sym typeface="Helvetica"/>
            </a:endParaRPr>
          </a:p>
          <a:p>
            <a:pPr>
              <a:defRPr sz="1400" b="1">
                <a:solidFill>
                  <a:srgbClr val="FFFFFF"/>
                </a:solidFill>
              </a:defRPr>
            </a:pPr>
            <a:r>
              <a:rPr dirty="0" err="1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公告繳費辦法</a:t>
            </a:r>
            <a:endParaRPr dirty="0">
              <a:solidFill>
                <a:srgbClr val="FF0000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  <a:cs typeface="+mj-cs"/>
              <a:sym typeface="Helvetica"/>
            </a:endParaRPr>
          </a:p>
        </p:txBody>
      </p:sp>
      <p:sp>
        <p:nvSpPr>
          <p:cNvPr id="323" name="Shape 323"/>
          <p:cNvSpPr/>
          <p:nvPr/>
        </p:nvSpPr>
        <p:spPr>
          <a:xfrm>
            <a:off x="2338509" y="3882385"/>
            <a:ext cx="2426303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 b="1">
                <a:solidFill>
                  <a:srgbClr val="FFFFFF"/>
                </a:solidFill>
              </a:defRPr>
            </a:pP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12/2</a:t>
            </a:r>
            <a:r>
              <a:rPr lang="en-US" altLang="zh-TW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8</a:t>
            </a: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 – 01/1</a:t>
            </a:r>
            <a:r>
              <a:rPr lang="en-US" altLang="zh-TW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1</a:t>
            </a: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/>
            </a:r>
            <a:b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</a:br>
            <a:r>
              <a:rPr dirty="0" err="1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原系統帳號登入確認最終坪數</a:t>
            </a:r>
            <a:endParaRPr dirty="0">
              <a:solidFill>
                <a:srgbClr val="FF0000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  <a:cs typeface="+mj-cs"/>
              <a:sym typeface="Helvetica"/>
            </a:endParaRPr>
          </a:p>
          <a:p>
            <a:pPr>
              <a:defRPr sz="1400" b="1">
                <a:solidFill>
                  <a:srgbClr val="FFFFFF"/>
                </a:solidFill>
              </a:defRPr>
            </a:pP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＊</a:t>
            </a:r>
            <a:r>
              <a:rPr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填寫第二階段資料表單</a:t>
            </a:r>
            <a:endParaRPr dirty="0"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  <a:cs typeface="+mj-cs"/>
              <a:sym typeface="Helvetica"/>
            </a:endParaRPr>
          </a:p>
          <a:p>
            <a:pPr>
              <a:defRPr sz="1400" b="1">
                <a:solidFill>
                  <a:srgbClr val="FFFFFF"/>
                </a:solidFill>
              </a:defRPr>
            </a:pPr>
            <a:r>
              <a:rPr dirty="0" err="1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列印出保證金及場地費繳費表</a:t>
            </a:r>
            <a:endParaRPr dirty="0">
              <a:solidFill>
                <a:srgbClr val="FF0000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  <a:cs typeface="+mj-cs"/>
              <a:sym typeface="Helvetica"/>
            </a:endParaRPr>
          </a:p>
        </p:txBody>
      </p:sp>
      <p:sp>
        <p:nvSpPr>
          <p:cNvPr id="324" name="Shape 324"/>
          <p:cNvSpPr/>
          <p:nvPr/>
        </p:nvSpPr>
        <p:spPr>
          <a:xfrm>
            <a:off x="5218543" y="3882385"/>
            <a:ext cx="2067231" cy="1169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 b="1">
                <a:solidFill>
                  <a:srgbClr val="FFFFFF"/>
                </a:solidFill>
              </a:defRPr>
            </a:pP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12/2</a:t>
            </a:r>
            <a:r>
              <a:rPr lang="en-US" altLang="zh-TW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8</a:t>
            </a: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 – 01/1</a:t>
            </a:r>
            <a:r>
              <a:rPr lang="en-US" altLang="zh-TW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1</a:t>
            </a:r>
          </a:p>
          <a:p>
            <a:pPr>
              <a:defRPr sz="1400" b="1">
                <a:solidFill>
                  <a:srgbClr val="FFFFFF"/>
                </a:solidFill>
              </a:defRPr>
            </a:pPr>
            <a:r>
              <a:rPr dirty="0" err="1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匯票繳交保證金及場地費</a:t>
            </a:r>
            <a:endParaRPr dirty="0">
              <a:solidFill>
                <a:srgbClr val="FF0000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  <a:cs typeface="+mj-cs"/>
              <a:sym typeface="Helvetica"/>
            </a:endParaRPr>
          </a:p>
          <a:p>
            <a:pPr>
              <a:defRPr sz="1400" b="1">
                <a:solidFill>
                  <a:srgbClr val="FFFFFF"/>
                </a:solidFill>
              </a:defRPr>
            </a:pPr>
            <a:r>
              <a:rPr dirty="0" err="1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黏貼於表單上</a:t>
            </a:r>
            <a:endParaRPr dirty="0">
              <a:solidFill>
                <a:srgbClr val="FF0000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  <a:cs typeface="+mj-cs"/>
              <a:sym typeface="Helvetica"/>
            </a:endParaRPr>
          </a:p>
          <a:p>
            <a:pPr>
              <a:defRPr sz="1400" b="1">
                <a:solidFill>
                  <a:srgbClr val="FFFFFF"/>
                </a:solidFill>
              </a:defRPr>
            </a:pPr>
            <a:r>
              <a:rPr dirty="0" err="1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回寄至駁二</a:t>
            </a:r>
            <a:endParaRPr dirty="0">
              <a:solidFill>
                <a:srgbClr val="FF0000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  <a:cs typeface="+mj-cs"/>
              <a:sym typeface="Helvetica"/>
            </a:endParaRPr>
          </a:p>
          <a:p>
            <a:pPr>
              <a:defRPr sz="1400" b="1">
                <a:solidFill>
                  <a:srgbClr val="FFFFFF"/>
                </a:solidFill>
              </a:defRPr>
            </a:pPr>
            <a:r>
              <a:rPr dirty="0" err="1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線上確認收件狀況</a:t>
            </a:r>
            <a:endParaRPr dirty="0">
              <a:solidFill>
                <a:srgbClr val="FF0000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  <a:cs typeface="+mj-cs"/>
              <a:sym typeface="Helvetica"/>
            </a:endParaRPr>
          </a:p>
        </p:txBody>
      </p:sp>
      <p:sp>
        <p:nvSpPr>
          <p:cNvPr id="325" name="Shape 325"/>
          <p:cNvSpPr/>
          <p:nvPr/>
        </p:nvSpPr>
        <p:spPr>
          <a:xfrm>
            <a:off x="2010380" y="3063649"/>
            <a:ext cx="373408" cy="24570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FF"/>
          </a:solidFill>
          <a:ln w="19050" cap="rnd">
            <a:solidFill>
              <a:srgbClr val="51515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</p:txBody>
      </p:sp>
      <p:sp>
        <p:nvSpPr>
          <p:cNvPr id="326" name="Shape 326"/>
          <p:cNvSpPr/>
          <p:nvPr/>
        </p:nvSpPr>
        <p:spPr>
          <a:xfrm>
            <a:off x="4347095" y="3063649"/>
            <a:ext cx="373409" cy="24570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FF"/>
          </a:solidFill>
          <a:ln w="19050" cap="rnd">
            <a:solidFill>
              <a:srgbClr val="51515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</p:txBody>
      </p:sp>
      <p:sp>
        <p:nvSpPr>
          <p:cNvPr id="327" name="Shape 327"/>
          <p:cNvSpPr/>
          <p:nvPr/>
        </p:nvSpPr>
        <p:spPr>
          <a:xfrm>
            <a:off x="7004701" y="3063649"/>
            <a:ext cx="373409" cy="24570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FF"/>
          </a:solidFill>
          <a:ln w="19050" cap="rnd">
            <a:solidFill>
              <a:srgbClr val="51515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</p:txBody>
      </p:sp>
      <p:pic>
        <p:nvPicPr>
          <p:cNvPr id="15" name="圖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27654" cy="1714261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Shape 329"/>
          <p:cNvSpPr/>
          <p:nvPr/>
        </p:nvSpPr>
        <p:spPr>
          <a:xfrm>
            <a:off x="3694544" y="1492306"/>
            <a:ext cx="1528622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sym typeface="Helvetica"/>
              </a:rPr>
              <a:t>線上填寫資料表單</a:t>
            </a:r>
            <a:endParaRPr dirty="0"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  <a:sym typeface="Helvetica"/>
            </a:endParaRPr>
          </a:p>
        </p:txBody>
      </p:sp>
      <p:sp>
        <p:nvSpPr>
          <p:cNvPr id="332" name="Shape 332"/>
          <p:cNvSpPr/>
          <p:nvPr/>
        </p:nvSpPr>
        <p:spPr>
          <a:xfrm>
            <a:off x="2890982" y="2697018"/>
            <a:ext cx="3785650" cy="2031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>
                <a:solidFill>
                  <a:srgbClr val="FFFFFF"/>
                </a:solidFill>
              </a:defRPr>
            </a:pPr>
            <a:r>
              <a:rPr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●</a:t>
            </a:r>
            <a:r>
              <a:rPr b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基本校系資料確認每日展場負責人</a:t>
            </a:r>
          </a:p>
          <a:p>
            <a:pPr>
              <a:defRPr b="1">
                <a:solidFill>
                  <a:srgbClr val="FFFFFF"/>
                </a:solidFill>
              </a:defRPr>
            </a:pPr>
            <a:r>
              <a:rPr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●</a:t>
            </a:r>
            <a:r>
              <a:rPr b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電力設備清單（含電力試算）</a:t>
            </a:r>
          </a:p>
          <a:p>
            <a:pPr>
              <a:defRPr b="1">
                <a:solidFill>
                  <a:srgbClr val="FFFFFF"/>
                </a:solidFill>
              </a:defRPr>
            </a:pPr>
            <a:r>
              <a:rPr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●</a:t>
            </a:r>
            <a:r>
              <a:rPr b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教師通行證</a:t>
            </a:r>
          </a:p>
          <a:p>
            <a:pPr>
              <a:defRPr b="1">
                <a:solidFill>
                  <a:srgbClr val="FFFFFF"/>
                </a:solidFill>
              </a:defRPr>
            </a:pPr>
            <a:r>
              <a:rPr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●</a:t>
            </a:r>
            <a:r>
              <a:rPr b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貨車通行證</a:t>
            </a:r>
          </a:p>
          <a:p>
            <a:pPr>
              <a:defRPr b="1">
                <a:solidFill>
                  <a:srgbClr val="FFFFFF"/>
                </a:solidFill>
              </a:defRPr>
            </a:pPr>
            <a:r>
              <a:rPr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●</a:t>
            </a:r>
            <a:r>
              <a:rPr b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戶外活動宣傳申請表</a:t>
            </a:r>
          </a:p>
          <a:p>
            <a:pPr>
              <a:defRPr b="1">
                <a:solidFill>
                  <a:srgbClr val="FFFFFF"/>
                </a:solidFill>
              </a:defRPr>
            </a:pPr>
            <a:r>
              <a:rPr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●</a:t>
            </a:r>
            <a:r>
              <a:rPr b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開幕式活動申請</a:t>
            </a:r>
          </a:p>
          <a:p>
            <a:pPr>
              <a:defRPr b="1">
                <a:solidFill>
                  <a:srgbClr val="FFFFFF"/>
                </a:solidFill>
              </a:defRPr>
            </a:pPr>
            <a:r>
              <a:rPr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●</a:t>
            </a:r>
            <a:r>
              <a:rPr b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貴賓邀請表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27654" cy="1714261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E7DACC68-130B-40C8-8F0C-9E119FD85E0A}"/>
              </a:ext>
            </a:extLst>
          </p:cNvPr>
          <p:cNvSpPr txBox="1">
            <a:spLocks/>
          </p:cNvSpPr>
          <p:nvPr/>
        </p:nvSpPr>
        <p:spPr>
          <a:xfrm>
            <a:off x="685800" y="1471591"/>
            <a:ext cx="7772400" cy="23876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TW" sz="4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2019</a:t>
            </a:r>
            <a:r>
              <a:rPr lang="zh-TW" altLang="en-US" sz="4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青春設計節</a:t>
            </a:r>
            <a:r>
              <a:rPr lang="en-US" altLang="zh-TW" sz="4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/>
            </a:r>
            <a:br>
              <a:rPr lang="en-US" altLang="zh-TW" sz="4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</a:br>
            <a:r>
              <a:rPr lang="zh-TW" altLang="en-US" sz="4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第二階段報名網頁操作說明</a:t>
            </a:r>
          </a:p>
        </p:txBody>
      </p:sp>
    </p:spTree>
    <p:extLst>
      <p:ext uri="{BB962C8B-B14F-4D97-AF65-F5344CB8AC3E}">
        <p14:creationId xmlns:p14="http://schemas.microsoft.com/office/powerpoint/2010/main" val="6299505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xmlns="" id="{F7BF3A6E-F7F6-4CEA-BEC7-8717CE9A94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6" t="11553" r="3944"/>
          <a:stretch/>
        </p:blipFill>
        <p:spPr>
          <a:xfrm>
            <a:off x="1083501" y="1540701"/>
            <a:ext cx="7359041" cy="5049482"/>
          </a:xfrm>
          <a:prstGeom prst="rect">
            <a:avLst/>
          </a:prstGeom>
        </p:spPr>
      </p:pic>
      <p:sp>
        <p:nvSpPr>
          <p:cNvPr id="3" name="橢圓 2">
            <a:extLst>
              <a:ext uri="{FF2B5EF4-FFF2-40B4-BE49-F238E27FC236}">
                <a16:creationId xmlns:a16="http://schemas.microsoft.com/office/drawing/2014/main" xmlns="" id="{27875978-F352-46F9-BD18-E323EC861719}"/>
              </a:ext>
            </a:extLst>
          </p:cNvPr>
          <p:cNvSpPr/>
          <p:nvPr/>
        </p:nvSpPr>
        <p:spPr>
          <a:xfrm>
            <a:off x="1828800" y="3632548"/>
            <a:ext cx="3156559" cy="102713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xmlns="" id="{B03AC5F1-CBBB-4612-A97A-4A7C8C39FF94}"/>
              </a:ext>
            </a:extLst>
          </p:cNvPr>
          <p:cNvSpPr txBox="1"/>
          <p:nvPr/>
        </p:nvSpPr>
        <p:spPr>
          <a:xfrm>
            <a:off x="945715" y="538620"/>
            <a:ext cx="39517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進入青春設計節官網</a:t>
            </a:r>
            <a:r>
              <a:rPr lang="en-US" altLang="zh-TW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www.ydf.org.tw</a:t>
            </a:r>
          </a:p>
          <a:p>
            <a:r>
              <a:rPr lang="zh-TW" altLang="en-US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從展覽報名第二階段進入</a:t>
            </a:r>
          </a:p>
        </p:txBody>
      </p:sp>
    </p:spTree>
    <p:extLst>
      <p:ext uri="{BB962C8B-B14F-4D97-AF65-F5344CB8AC3E}">
        <p14:creationId xmlns:p14="http://schemas.microsoft.com/office/powerpoint/2010/main" val="37987147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xmlns="" id="{A2785A12-9CD7-4152-ADF9-CC765DA0B4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65" y="1401766"/>
            <a:ext cx="7791189" cy="5088275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xmlns="" id="{B479BF9C-C317-447A-88B2-8B7F97A6BEC2}"/>
              </a:ext>
            </a:extLst>
          </p:cNvPr>
          <p:cNvSpPr txBox="1"/>
          <p:nvPr/>
        </p:nvSpPr>
        <p:spPr>
          <a:xfrm>
            <a:off x="801665" y="588724"/>
            <a:ext cx="4108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採用第一階段報名參展之帳號密碼登入</a:t>
            </a:r>
          </a:p>
        </p:txBody>
      </p:sp>
    </p:spTree>
    <p:extLst>
      <p:ext uri="{BB962C8B-B14F-4D97-AF65-F5344CB8AC3E}">
        <p14:creationId xmlns:p14="http://schemas.microsoft.com/office/powerpoint/2010/main" val="22545841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xmlns="" id="{E8B7203F-36B3-45A5-8072-9B9A15A899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617" y="1215099"/>
            <a:ext cx="7828766" cy="5231545"/>
          </a:xfrm>
          <a:prstGeom prst="rect">
            <a:avLst/>
          </a:prstGeom>
        </p:spPr>
      </p:pic>
      <p:sp>
        <p:nvSpPr>
          <p:cNvPr id="2" name="橢圓 1">
            <a:extLst>
              <a:ext uri="{FF2B5EF4-FFF2-40B4-BE49-F238E27FC236}">
                <a16:creationId xmlns:a16="http://schemas.microsoft.com/office/drawing/2014/main" xmlns="" id="{66CB46B5-70A6-44F6-B456-B4F24D269F47}"/>
              </a:ext>
            </a:extLst>
          </p:cNvPr>
          <p:cNvSpPr/>
          <p:nvPr/>
        </p:nvSpPr>
        <p:spPr>
          <a:xfrm>
            <a:off x="889348" y="3206663"/>
            <a:ext cx="2317315" cy="2116899"/>
          </a:xfrm>
          <a:prstGeom prst="ellipse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xmlns="" id="{7EE37A38-EC55-4D7A-A95E-4A8927F1FDF6}"/>
              </a:ext>
            </a:extLst>
          </p:cNvPr>
          <p:cNvSpPr txBox="1"/>
          <p:nvPr/>
        </p:nvSpPr>
        <p:spPr>
          <a:xfrm>
            <a:off x="3283928" y="4045907"/>
            <a:ext cx="2730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1.</a:t>
            </a:r>
            <a:r>
              <a:rPr lang="zh-TW" altLang="en-US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 電腦系統自動匯入坪數</a:t>
            </a:r>
          </a:p>
        </p:txBody>
      </p:sp>
      <p:sp>
        <p:nvSpPr>
          <p:cNvPr id="4" name="箭號: 向下 7">
            <a:extLst>
              <a:ext uri="{FF2B5EF4-FFF2-40B4-BE49-F238E27FC236}">
                <a16:creationId xmlns:a16="http://schemas.microsoft.com/office/drawing/2014/main" xmlns="" id="{13B406C7-E5D1-4E3B-8960-8FF6D16CD6A1}"/>
              </a:ext>
            </a:extLst>
          </p:cNvPr>
          <p:cNvSpPr/>
          <p:nvPr/>
        </p:nvSpPr>
        <p:spPr>
          <a:xfrm rot="5400000">
            <a:off x="2811107" y="5502096"/>
            <a:ext cx="438411" cy="507230"/>
          </a:xfrm>
          <a:prstGeom prst="down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28E52B4A-14FA-47C4-A610-6C0D2A713F47}"/>
              </a:ext>
            </a:extLst>
          </p:cNvPr>
          <p:cNvSpPr txBox="1"/>
          <p:nvPr/>
        </p:nvSpPr>
        <p:spPr>
          <a:xfrm>
            <a:off x="3334032" y="5605324"/>
            <a:ext cx="2206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2.</a:t>
            </a:r>
            <a:r>
              <a:rPr lang="zh-TW" altLang="en-US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檢視金額是否有誤</a:t>
            </a:r>
          </a:p>
        </p:txBody>
      </p:sp>
      <p:sp>
        <p:nvSpPr>
          <p:cNvPr id="6" name="箭號: 向下 9">
            <a:extLst>
              <a:ext uri="{FF2B5EF4-FFF2-40B4-BE49-F238E27FC236}">
                <a16:creationId xmlns:a16="http://schemas.microsoft.com/office/drawing/2014/main" xmlns="" id="{155411C7-4FE7-47BF-87D5-DC35B1D9DDE9}"/>
              </a:ext>
            </a:extLst>
          </p:cNvPr>
          <p:cNvSpPr/>
          <p:nvPr/>
        </p:nvSpPr>
        <p:spPr>
          <a:xfrm rot="2441298">
            <a:off x="2022953" y="1465959"/>
            <a:ext cx="494779" cy="663879"/>
          </a:xfrm>
          <a:prstGeom prst="down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chemeClr val="accent4"/>
              </a:solidFill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xmlns="" id="{CDD5926E-3B3E-4FE8-8F84-B7BCD60A89A5}"/>
              </a:ext>
            </a:extLst>
          </p:cNvPr>
          <p:cNvSpPr txBox="1"/>
          <p:nvPr/>
        </p:nvSpPr>
        <p:spPr>
          <a:xfrm>
            <a:off x="2699944" y="1669409"/>
            <a:ext cx="2949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3.</a:t>
            </a:r>
            <a:r>
              <a:rPr lang="zh-TW" altLang="en-US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下載並列印繳費單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xmlns="" id="{B184E4F9-9888-4681-9CBF-7108A678D3ED}"/>
              </a:ext>
            </a:extLst>
          </p:cNvPr>
          <p:cNvSpPr txBox="1"/>
          <p:nvPr/>
        </p:nvSpPr>
        <p:spPr>
          <a:xfrm>
            <a:off x="657617" y="389134"/>
            <a:ext cx="56412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確認參展坪數與繳交金額</a:t>
            </a:r>
            <a:endParaRPr lang="en-US" altLang="zh-TW" dirty="0"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  <a:p>
            <a:r>
              <a:rPr lang="zh-TW" altLang="en-US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下載列印繳費單後，同匯票一起寄送至主辦單位</a:t>
            </a:r>
            <a:r>
              <a:rPr lang="en-US" altLang="zh-TW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(</a:t>
            </a:r>
            <a:r>
              <a:rPr lang="zh-TW" altLang="en-US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駁二</a:t>
            </a:r>
            <a:r>
              <a:rPr lang="en-US" altLang="zh-TW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)</a:t>
            </a:r>
            <a:endParaRPr lang="zh-TW" altLang="en-US" dirty="0"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986785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xmlns="" id="{72594AFC-D8C2-423A-B4D1-CF618EDC78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19" y="1402439"/>
            <a:ext cx="8066762" cy="5161199"/>
          </a:xfrm>
          <a:prstGeom prst="rect">
            <a:avLst/>
          </a:prstGeom>
        </p:spPr>
      </p:pic>
      <p:sp>
        <p:nvSpPr>
          <p:cNvPr id="3" name="橢圓 2">
            <a:extLst>
              <a:ext uri="{FF2B5EF4-FFF2-40B4-BE49-F238E27FC236}">
                <a16:creationId xmlns:a16="http://schemas.microsoft.com/office/drawing/2014/main" xmlns="" id="{4C44D275-95FD-4E3D-89FC-5CDE4460064E}"/>
              </a:ext>
            </a:extLst>
          </p:cNvPr>
          <p:cNvSpPr/>
          <p:nvPr/>
        </p:nvSpPr>
        <p:spPr>
          <a:xfrm>
            <a:off x="6776580" y="5110619"/>
            <a:ext cx="1665962" cy="154070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xmlns="" id="{1E2C7D9D-902C-46F2-8449-9E9332775D60}"/>
              </a:ext>
            </a:extLst>
          </p:cNvPr>
          <p:cNvSpPr txBox="1"/>
          <p:nvPr/>
        </p:nvSpPr>
        <p:spPr>
          <a:xfrm>
            <a:off x="294226" y="664706"/>
            <a:ext cx="8555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按「下一頁」後之相關表單資訊，請於</a:t>
            </a:r>
            <a:r>
              <a:rPr lang="en-US" altLang="zh-TW"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108/3/1</a:t>
            </a:r>
            <a:r>
              <a:rPr lang="zh-TW" altLang="en-US"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 </a:t>
            </a:r>
            <a:r>
              <a:rPr lang="en-US" altLang="zh-TW"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00:00</a:t>
            </a:r>
            <a:r>
              <a:rPr lang="zh-TW" altLang="en-US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前調查完畢，填妥後儲存送出</a:t>
            </a:r>
          </a:p>
        </p:txBody>
      </p:sp>
    </p:spTree>
    <p:extLst>
      <p:ext uri="{BB962C8B-B14F-4D97-AF65-F5344CB8AC3E}">
        <p14:creationId xmlns:p14="http://schemas.microsoft.com/office/powerpoint/2010/main" val="38560756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Shape 334"/>
          <p:cNvSpPr/>
          <p:nvPr/>
        </p:nvSpPr>
        <p:spPr>
          <a:xfrm>
            <a:off x="3694545" y="1492306"/>
            <a:ext cx="1169549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sym typeface="Helvetica"/>
              </a:rPr>
              <a:t>相關事項提醒</a:t>
            </a:r>
          </a:p>
        </p:txBody>
      </p:sp>
      <p:sp>
        <p:nvSpPr>
          <p:cNvPr id="337" name="Shape 337"/>
          <p:cNvSpPr/>
          <p:nvPr/>
        </p:nvSpPr>
        <p:spPr>
          <a:xfrm>
            <a:off x="2336800" y="2780145"/>
            <a:ext cx="4570883" cy="20746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>
                <a:solidFill>
                  <a:srgbClr val="FFFFFF"/>
                </a:solidFill>
              </a:defRPr>
            </a:pPr>
            <a:r>
              <a:rPr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場地協調表</a:t>
            </a: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 12/2</a:t>
            </a:r>
            <a:r>
              <a:rPr lang="en-US" altLang="zh-TW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5</a:t>
            </a: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 </a:t>
            </a:r>
            <a:r>
              <a:rPr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為繳交期限（退展亦同</a:t>
            </a: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）</a:t>
            </a:r>
          </a:p>
          <a:p>
            <a:pPr>
              <a:defRPr>
                <a:solidFill>
                  <a:srgbClr val="FFFFFF"/>
                </a:solidFill>
              </a:defRPr>
            </a:pPr>
            <a:endParaRPr dirty="0"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  <a:cs typeface="+mj-cs"/>
              <a:sym typeface="Helvetica"/>
            </a:endParaRPr>
          </a:p>
          <a:p>
            <a:pPr>
              <a:defRPr>
                <a:solidFill>
                  <a:srgbClr val="FFFFFF"/>
                </a:solidFill>
              </a:defRPr>
            </a:pPr>
            <a:endParaRPr dirty="0">
              <a:solidFill>
                <a:srgbClr val="FF0000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  <a:cs typeface="+mj-cs"/>
              <a:sym typeface="Helvetica"/>
            </a:endParaRPr>
          </a:p>
          <a:p>
            <a:pPr>
              <a:defRPr b="1">
                <a:solidFill>
                  <a:srgbClr val="FFFFFF"/>
                </a:solidFill>
              </a:defRPr>
            </a:pPr>
            <a:r>
              <a:rPr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●</a:t>
            </a:r>
            <a:r>
              <a:rPr b="0" dirty="0" err="1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同一倉庫建議找同一電力或場佈廠商</a:t>
            </a:r>
            <a:endParaRPr b="0" dirty="0">
              <a:solidFill>
                <a:srgbClr val="FF0000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  <a:cs typeface="+mj-cs"/>
              <a:sym typeface="Helvetica"/>
            </a:endParaRPr>
          </a:p>
          <a:p>
            <a:pPr>
              <a:defRPr b="1">
                <a:solidFill>
                  <a:srgbClr val="FFFFFF"/>
                </a:solidFill>
              </a:defRPr>
            </a:pPr>
            <a:r>
              <a:rPr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●</a:t>
            </a:r>
            <a:r>
              <a:rPr b="0"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展出燈具限制使用：</a:t>
            </a:r>
            <a:r>
              <a:rPr b="0"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220v LED</a:t>
            </a:r>
          </a:p>
          <a:p>
            <a:pPr>
              <a:defRPr b="1">
                <a:solidFill>
                  <a:srgbClr val="FFFFFF"/>
                </a:solidFill>
              </a:defRPr>
            </a:pPr>
            <a:r>
              <a:rPr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●</a:t>
            </a:r>
            <a:r>
              <a:rPr b="0" dirty="0" err="1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消防設備請勿遮蔽</a:t>
            </a:r>
            <a:endParaRPr b="0" dirty="0">
              <a:solidFill>
                <a:srgbClr val="FF0000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  <a:cs typeface="+mj-cs"/>
              <a:sym typeface="Helvetica"/>
            </a:endParaRPr>
          </a:p>
          <a:p>
            <a:pPr>
              <a:defRPr b="1">
                <a:solidFill>
                  <a:srgbClr val="FFFFFF"/>
                </a:solidFill>
              </a:defRPr>
            </a:pPr>
            <a:r>
              <a:rPr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●</a:t>
            </a:r>
            <a:r>
              <a:rPr b="0" dirty="0" err="1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三籌時，施作廠商務必到場確認施作細節</a:t>
            </a:r>
            <a:endParaRPr b="0" dirty="0">
              <a:solidFill>
                <a:srgbClr val="FF0000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  <a:cs typeface="+mj-cs"/>
              <a:sym typeface="Helvetica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27654" cy="1714261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Shape 270"/>
          <p:cNvSpPr/>
          <p:nvPr/>
        </p:nvSpPr>
        <p:spPr>
          <a:xfrm>
            <a:off x="4120593" y="1492306"/>
            <a:ext cx="810476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solidFill>
                  <a:schemeClr val="tx1"/>
                </a:solidFill>
                <a:latin typeface="+mj-lt"/>
                <a:ea typeface="+mj-ea"/>
                <a:cs typeface="+mj-cs"/>
                <a:sym typeface="Helvetica"/>
              </a:rPr>
              <a:t>場地分配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27654" cy="1714261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6729"/>
            <a:ext cx="9144000" cy="4040929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/>
          <p:nvPr/>
        </p:nvSpPr>
        <p:spPr>
          <a:xfrm>
            <a:off x="4120593" y="1492306"/>
            <a:ext cx="810476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solidFill>
                  <a:schemeClr val="tx1"/>
                </a:solidFill>
                <a:latin typeface="+mj-lt"/>
                <a:ea typeface="+mj-ea"/>
                <a:cs typeface="+mj-cs"/>
                <a:sym typeface="Helvetica"/>
              </a:rPr>
              <a:t>場地分配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27654" cy="1714261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56820"/>
            <a:ext cx="9144000" cy="350118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/>
          <p:nvPr/>
        </p:nvSpPr>
        <p:spPr>
          <a:xfrm>
            <a:off x="4120593" y="1492306"/>
            <a:ext cx="810476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solidFill>
                  <a:schemeClr val="tx1"/>
                </a:solidFill>
                <a:latin typeface="+mj-lt"/>
                <a:ea typeface="+mj-ea"/>
                <a:cs typeface="+mj-cs"/>
                <a:sym typeface="Helvetica"/>
              </a:rPr>
              <a:t>場地分配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27654" cy="1714261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735" y="2457793"/>
            <a:ext cx="7020232" cy="4400207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/>
          <p:nvPr/>
        </p:nvSpPr>
        <p:spPr>
          <a:xfrm>
            <a:off x="4120593" y="1492306"/>
            <a:ext cx="810476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solidFill>
                  <a:schemeClr val="tx1"/>
                </a:solidFill>
                <a:latin typeface="+mj-lt"/>
                <a:ea typeface="+mj-ea"/>
                <a:cs typeface="+mj-cs"/>
                <a:sym typeface="Helvetica"/>
              </a:rPr>
              <a:t>場地分配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27654" cy="1714261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45" y="2265051"/>
            <a:ext cx="8131277" cy="4592949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Shape 290"/>
          <p:cNvSpPr/>
          <p:nvPr/>
        </p:nvSpPr>
        <p:spPr>
          <a:xfrm>
            <a:off x="4120593" y="1492306"/>
            <a:ext cx="810476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 dirty="0" err="1">
                <a:solidFill>
                  <a:schemeClr val="tx1"/>
                </a:solidFill>
                <a:latin typeface="+mj-lt"/>
                <a:ea typeface="+mj-ea"/>
                <a:cs typeface="+mj-cs"/>
                <a:sym typeface="Helvetica"/>
              </a:rPr>
              <a:t>場地分配</a:t>
            </a:r>
            <a:endParaRPr dirty="0">
              <a:solidFill>
                <a:schemeClr val="tx1"/>
              </a:solidFill>
              <a:latin typeface="+mj-lt"/>
              <a:ea typeface="+mj-ea"/>
              <a:cs typeface="+mj-cs"/>
              <a:sym typeface="Helvetica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27654" cy="1714261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27" y="2033092"/>
            <a:ext cx="7415908" cy="4824908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/>
          <p:nvPr/>
        </p:nvSpPr>
        <p:spPr>
          <a:xfrm>
            <a:off x="4120593" y="1492306"/>
            <a:ext cx="815341" cy="2639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場地分配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27654" cy="1714261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31" y="2402280"/>
            <a:ext cx="6726954" cy="4455720"/>
          </a:xfrm>
          <a:prstGeom prst="rect">
            <a:avLst/>
          </a:prstGeom>
        </p:spPr>
      </p:pic>
      <p:sp>
        <p:nvSpPr>
          <p:cNvPr id="8" name="Shape 290"/>
          <p:cNvSpPr/>
          <p:nvPr/>
        </p:nvSpPr>
        <p:spPr>
          <a:xfrm>
            <a:off x="4120593" y="1492306"/>
            <a:ext cx="810476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 dirty="0" err="1">
                <a:solidFill>
                  <a:schemeClr val="tx1"/>
                </a:solidFill>
                <a:latin typeface="+mj-lt"/>
                <a:ea typeface="+mj-ea"/>
                <a:cs typeface="+mj-cs"/>
                <a:sym typeface="Helvetica"/>
              </a:rPr>
              <a:t>場地分配</a:t>
            </a:r>
            <a:endParaRPr dirty="0">
              <a:solidFill>
                <a:schemeClr val="tx1"/>
              </a:solidFill>
              <a:latin typeface="+mj-lt"/>
              <a:ea typeface="+mj-ea"/>
              <a:cs typeface="+mj-cs"/>
              <a:sym typeface="Helvetica"/>
            </a:endParaRPr>
          </a:p>
        </p:txBody>
      </p:sp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hape 305"/>
          <p:cNvSpPr/>
          <p:nvPr/>
        </p:nvSpPr>
        <p:spPr>
          <a:xfrm>
            <a:off x="2799794" y="2240452"/>
            <a:ext cx="4638447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>
                <a:solidFill>
                  <a:srgbClr val="FF0000"/>
                </a:solidFill>
              </a:defRPr>
            </a:pP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即日起至</a:t>
            </a: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12/2</a:t>
            </a:r>
            <a:r>
              <a:rPr lang="en-US" altLang="zh-TW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5</a:t>
            </a: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（</a:t>
            </a:r>
            <a:r>
              <a:rPr lang="zh-TW" altLang="en-US"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二</a:t>
            </a: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）</a:t>
            </a: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5pm前</a:t>
            </a: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，開放場地協調</a:t>
            </a:r>
          </a:p>
          <a:p>
            <a:pPr>
              <a:defRPr b="1">
                <a:solidFill>
                  <a:srgbClr val="FF0000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pPr>
            <a:endParaRPr dirty="0"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  <a:cs typeface="+mj-cs"/>
              <a:sym typeface="Helvetica"/>
            </a:endParaRPr>
          </a:p>
          <a:p>
            <a:pPr>
              <a:defRPr>
                <a:solidFill>
                  <a:srgbClr val="FF0000"/>
                </a:solidFill>
                <a:latin typeface="SimHei"/>
                <a:ea typeface="SimHei"/>
                <a:cs typeface="SimHei"/>
                <a:sym typeface="SimHei"/>
              </a:defRPr>
            </a:pPr>
            <a:r>
              <a:rPr dirty="0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◎ </a:t>
            </a:r>
            <a:r>
              <a:rPr b="1"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Adobe 繁黑體 Std B"/>
                <a:sym typeface="Adobe 繁黑體 Std B"/>
              </a:rPr>
              <a:t>請至官網最新消息下載場地協調表單</a:t>
            </a:r>
            <a:endParaRPr b="1" dirty="0"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  <a:cs typeface="Adobe 繁黑體 Std B"/>
              <a:sym typeface="Adobe 繁黑體 Std B"/>
            </a:endParaRPr>
          </a:p>
        </p:txBody>
      </p:sp>
      <p:sp>
        <p:nvSpPr>
          <p:cNvPr id="308" name="Shape 308"/>
          <p:cNvSpPr/>
          <p:nvPr/>
        </p:nvSpPr>
        <p:spPr>
          <a:xfrm>
            <a:off x="150085" y="3980872"/>
            <a:ext cx="2169823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>
                <a:solidFill>
                  <a:srgbClr val="FFFFFF"/>
                </a:solidFill>
              </a:defRPr>
            </a:pPr>
            <a:r>
              <a:rPr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●</a:t>
            </a:r>
            <a:r>
              <a:rPr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校內協調（對內）</a:t>
            </a:r>
          </a:p>
        </p:txBody>
      </p:sp>
      <p:sp>
        <p:nvSpPr>
          <p:cNvPr id="309" name="Shape 309"/>
          <p:cNvSpPr/>
          <p:nvPr/>
        </p:nvSpPr>
        <p:spPr>
          <a:xfrm>
            <a:off x="406400" y="4553342"/>
            <a:ext cx="1246493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 dirty="0" err="1"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sym typeface="Helvetica"/>
              </a:rPr>
              <a:t>同校不同系</a:t>
            </a:r>
            <a:endParaRPr dirty="0">
              <a:solidFill>
                <a:schemeClr val="tx1"/>
              </a:solidFill>
              <a:latin typeface="Adobe 繁黑體 Std B" panose="020B0700000000000000" pitchFamily="34" charset="-120"/>
              <a:ea typeface="Adobe 繁黑體 Std B" panose="020B0700000000000000" pitchFamily="34" charset="-120"/>
              <a:sym typeface="Helvetica"/>
            </a:endParaRPr>
          </a:p>
        </p:txBody>
      </p:sp>
      <p:sp>
        <p:nvSpPr>
          <p:cNvPr id="310" name="Shape 310"/>
          <p:cNvSpPr/>
          <p:nvPr/>
        </p:nvSpPr>
        <p:spPr>
          <a:xfrm>
            <a:off x="2917132" y="3980872"/>
            <a:ext cx="2169823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>
                <a:solidFill>
                  <a:srgbClr val="FFFFFF"/>
                </a:solidFill>
              </a:defRPr>
            </a:pPr>
            <a:r>
              <a:rPr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●</a:t>
            </a:r>
            <a:r>
              <a:rPr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校際協調（對外）</a:t>
            </a:r>
          </a:p>
        </p:txBody>
      </p:sp>
      <p:sp>
        <p:nvSpPr>
          <p:cNvPr id="311" name="Shape 311"/>
          <p:cNvSpPr/>
          <p:nvPr/>
        </p:nvSpPr>
        <p:spPr>
          <a:xfrm>
            <a:off x="3168071" y="4553342"/>
            <a:ext cx="1477325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sym typeface="Helvetica"/>
              </a:rPr>
              <a:t>不同校不同系</a:t>
            </a:r>
          </a:p>
        </p:txBody>
      </p:sp>
      <p:sp>
        <p:nvSpPr>
          <p:cNvPr id="312" name="Shape 312"/>
          <p:cNvSpPr/>
          <p:nvPr/>
        </p:nvSpPr>
        <p:spPr>
          <a:xfrm>
            <a:off x="5721349" y="3962336"/>
            <a:ext cx="784828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>
                <a:solidFill>
                  <a:srgbClr val="FFFFFF"/>
                </a:solidFill>
              </a:defRPr>
            </a:pPr>
            <a:r>
              <a:rPr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●</a:t>
            </a:r>
            <a:r>
              <a:rPr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退展</a:t>
            </a:r>
          </a:p>
        </p:txBody>
      </p:sp>
      <p:sp>
        <p:nvSpPr>
          <p:cNvPr id="313" name="Shape 313"/>
          <p:cNvSpPr/>
          <p:nvPr/>
        </p:nvSpPr>
        <p:spPr>
          <a:xfrm>
            <a:off x="5973157" y="4544210"/>
            <a:ext cx="2785376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 b="1">
                <a:solidFill>
                  <a:srgbClr val="FFFFFF"/>
                </a:solidFill>
              </a:defRPr>
            </a:pPr>
            <a:r>
              <a:rPr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可拍照或掃描後</a:t>
            </a:r>
            <a:r>
              <a:rPr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Email</a:t>
            </a:r>
            <a:r>
              <a:rPr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先送申請，</a:t>
            </a:r>
          </a:p>
          <a:p>
            <a:pPr>
              <a:defRPr sz="1400" b="1">
                <a:solidFill>
                  <a:srgbClr val="FFFFFF"/>
                </a:solidFill>
              </a:defRPr>
            </a:pPr>
            <a:r>
              <a:rPr>
                <a:solidFill>
                  <a:schemeClr val="tx1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+mj-cs"/>
                <a:sym typeface="Helvetica"/>
              </a:rPr>
              <a:t>紙本後送。超過申請期限不受理。</a:t>
            </a: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27654" cy="1714261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Shape 341"/>
          <p:cNvSpPr/>
          <p:nvPr/>
        </p:nvSpPr>
        <p:spPr>
          <a:xfrm>
            <a:off x="3648375" y="2184483"/>
            <a:ext cx="1536636" cy="492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300">
                <a:solidFill>
                  <a:srgbClr val="FFFFFF"/>
                </a:solidFill>
                <a:latin typeface="Adobe 繁黑體 Std B"/>
                <a:ea typeface="Adobe 繁黑體 Std B"/>
                <a:cs typeface="Adobe 繁黑體 Std B"/>
                <a:sym typeface="Adobe 繁黑體 Std B"/>
              </a:defRPr>
            </a:pPr>
            <a:r>
              <a:rPr dirty="0" err="1">
                <a:solidFill>
                  <a:schemeClr val="tx1"/>
                </a:solidFill>
              </a:rPr>
              <a:t>青春設計節官網</a:t>
            </a:r>
            <a:endParaRPr dirty="0">
              <a:solidFill>
                <a:schemeClr val="tx1"/>
              </a:solidFill>
            </a:endParaRPr>
          </a:p>
          <a:p>
            <a:pPr algn="ctr">
              <a:defRPr sz="1300">
                <a:solidFill>
                  <a:srgbClr val="FFFFFF"/>
                </a:solidFill>
                <a:latin typeface="roboto-slab"/>
                <a:ea typeface="roboto-slab"/>
                <a:cs typeface="roboto-slab"/>
                <a:sym typeface="roboto-slab"/>
              </a:defRPr>
            </a:pPr>
            <a:r>
              <a:rPr dirty="0">
                <a:solidFill>
                  <a:schemeClr val="tx1"/>
                </a:solidFill>
              </a:rPr>
              <a:t>http://www.ydf.org.tw/</a:t>
            </a:r>
          </a:p>
        </p:txBody>
      </p:sp>
      <p:sp>
        <p:nvSpPr>
          <p:cNvPr id="342" name="Shape 342"/>
          <p:cNvSpPr/>
          <p:nvPr/>
        </p:nvSpPr>
        <p:spPr>
          <a:xfrm>
            <a:off x="3454851" y="3429000"/>
            <a:ext cx="3247606" cy="1292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3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solidFill>
                  <a:schemeClr val="tx1"/>
                </a:solidFill>
                <a:latin typeface="+mj-lt"/>
                <a:ea typeface="+mj-ea"/>
                <a:cs typeface="+mj-cs"/>
                <a:sym typeface="Helvetica"/>
              </a:rPr>
              <a:t>高雄市政府文化局</a:t>
            </a:r>
            <a:r>
              <a:rPr dirty="0">
                <a:solidFill>
                  <a:schemeClr val="tx1"/>
                </a:solidFill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rPr dirty="0">
                <a:solidFill>
                  <a:schemeClr val="tx1"/>
                </a:solidFill>
              </a:rPr>
              <a:t>/ </a:t>
            </a:r>
            <a:r>
              <a:rPr dirty="0" err="1">
                <a:solidFill>
                  <a:schemeClr val="tx1"/>
                </a:solidFill>
                <a:latin typeface="+mj-lt"/>
                <a:ea typeface="+mj-ea"/>
                <a:cs typeface="+mj-cs"/>
                <a:sym typeface="Helvetica"/>
              </a:rPr>
              <a:t>范先生</a:t>
            </a:r>
            <a:endParaRPr dirty="0">
              <a:solidFill>
                <a:schemeClr val="tx1"/>
              </a:solidFill>
              <a:latin typeface="+mj-lt"/>
              <a:ea typeface="+mj-ea"/>
              <a:cs typeface="+mj-cs"/>
              <a:sym typeface="Helvetica"/>
            </a:endParaRPr>
          </a:p>
          <a:p>
            <a:pPr>
              <a:defRPr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tx1"/>
                </a:solidFill>
                <a:latin typeface="+mj-lt"/>
                <a:ea typeface="+mj-ea"/>
                <a:cs typeface="+mj-cs"/>
                <a:sym typeface="Helvetica"/>
              </a:rPr>
              <a:t>高雄市鹽埕區大勇路</a:t>
            </a:r>
            <a:r>
              <a:rPr dirty="0">
                <a:solidFill>
                  <a:schemeClr val="tx1"/>
                </a:solidFill>
              </a:rPr>
              <a:t>1</a:t>
            </a:r>
            <a:r>
              <a:rPr dirty="0">
                <a:solidFill>
                  <a:schemeClr val="tx1"/>
                </a:solidFill>
                <a:latin typeface="+mj-lt"/>
                <a:ea typeface="+mj-ea"/>
                <a:cs typeface="+mj-cs"/>
                <a:sym typeface="Helvetica"/>
              </a:rPr>
              <a:t>號</a:t>
            </a:r>
            <a:endParaRPr dirty="0">
              <a:solidFill>
                <a:schemeClr val="tx1"/>
              </a:solidFill>
              <a:latin typeface="roboto-slab"/>
              <a:ea typeface="roboto-slab"/>
              <a:cs typeface="roboto-slab"/>
              <a:sym typeface="roboto-slab"/>
            </a:endParaRPr>
          </a:p>
          <a:p>
            <a:pPr>
              <a:defRPr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tx1"/>
                </a:solidFill>
              </a:rPr>
              <a:t>07-5214899#522</a:t>
            </a:r>
            <a:endParaRPr dirty="0">
              <a:solidFill>
                <a:schemeClr val="tx1"/>
              </a:solidFill>
              <a:latin typeface="roboto-slab"/>
              <a:ea typeface="roboto-slab"/>
              <a:cs typeface="roboto-slab"/>
              <a:sym typeface="roboto-slab"/>
            </a:endParaRPr>
          </a:p>
          <a:p>
            <a:pPr>
              <a:defRPr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u="sng" dirty="0">
                <a:solidFill>
                  <a:schemeClr val="tx1"/>
                </a:solidFill>
                <a:uFill>
                  <a:solidFill>
                    <a:srgbClr val="F28943"/>
                  </a:solidFill>
                </a:uFill>
                <a:hlinkClick r:id="rId2"/>
              </a:rPr>
              <a:t>ydfpier2@gmail.com</a:t>
            </a:r>
          </a:p>
          <a:p>
            <a:pPr>
              <a:defRPr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u="sng" dirty="0">
              <a:solidFill>
                <a:schemeClr val="tx1"/>
              </a:solidFill>
              <a:uFill>
                <a:solidFill>
                  <a:srgbClr val="F28943"/>
                </a:solidFill>
              </a:uFill>
              <a:hlinkClick r:id="rId2"/>
            </a:endParaRPr>
          </a:p>
          <a:p>
            <a:pPr>
              <a:defRPr sz="13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>
              <a:solidFill>
                <a:schemeClr val="tx1"/>
              </a:solidFill>
              <a:latin typeface="+mj-lt"/>
              <a:ea typeface="+mj-ea"/>
              <a:cs typeface="+mj-cs"/>
              <a:sym typeface="Helvetica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27654" cy="1714261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網狀">
  <a:themeElements>
    <a:clrScheme name="網狀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0000FF"/>
      </a:hlink>
      <a:folHlink>
        <a:srgbClr val="FF00FF"/>
      </a:folHlink>
    </a:clrScheme>
    <a:fontScheme name="網狀">
      <a:majorFont>
        <a:latin typeface="Helvetica"/>
        <a:ea typeface="Helvetica"/>
        <a:cs typeface="Helvetica"/>
      </a:majorFont>
      <a:minorFont>
        <a:latin typeface="Century Gothic"/>
        <a:ea typeface="Century Gothic"/>
        <a:cs typeface="Century Gothic"/>
      </a:minorFont>
    </a:fontScheme>
    <a:fmtScheme name="網狀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rnd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9050" cap="rnd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</TotalTime>
  <Words>475</Words>
  <Application>Microsoft Office PowerPoint</Application>
  <PresentationFormat>如螢幕大小 (4:3)</PresentationFormat>
  <Paragraphs>144</Paragraphs>
  <Slides>26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13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26</vt:i4>
      </vt:variant>
    </vt:vector>
  </HeadingPairs>
  <TitlesOfParts>
    <vt:vector size="40" baseType="lpstr">
      <vt:lpstr>Adobe 繁黑體 Std B</vt:lpstr>
      <vt:lpstr>roboto-slab</vt:lpstr>
      <vt:lpstr>SimHei</vt:lpstr>
      <vt:lpstr>王漢宗中明體繁</vt:lpstr>
      <vt:lpstr>王漢宗特明體繁</vt:lpstr>
      <vt:lpstr>微軟正黑體</vt:lpstr>
      <vt:lpstr>PMingLiU</vt:lpstr>
      <vt:lpstr>PMingLiU</vt:lpstr>
      <vt:lpstr>Arial</vt:lpstr>
      <vt:lpstr>Calibri</vt:lpstr>
      <vt:lpstr>Calibri Light</vt:lpstr>
      <vt:lpstr>Century Gothic</vt:lpstr>
      <vt:lpstr>Helvetica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17</cp:revision>
  <dcterms:modified xsi:type="dcterms:W3CDTF">2018-12-17T02:21:36Z</dcterms:modified>
</cp:coreProperties>
</file>